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5" r:id="rId7"/>
    <p:sldId id="262" r:id="rId8"/>
    <p:sldId id="263" r:id="rId9"/>
    <p:sldId id="268" r:id="rId10"/>
    <p:sldId id="264" r:id="rId11"/>
  </p:sldIdLst>
  <p:sldSz cx="18288000" cy="10287000"/>
  <p:notesSz cx="6858000" cy="9144000"/>
  <p:embeddedFontLst>
    <p:embeddedFont>
      <p:font typeface="Aileron Bold" pitchFamily="2" charset="77"/>
      <p:regular r:id="rId12"/>
      <p:bold r:id="rId13"/>
    </p:embeddedFont>
    <p:embeddedFont>
      <p:font typeface="Open Sauce" pitchFamily="2" charset="77"/>
      <p:regular r:id="rId14"/>
    </p:embeddedFont>
    <p:embeddedFont>
      <p:font typeface="Open Sauce Bold" pitchFamily="2" charset="77"/>
      <p:regular r:id="rId15"/>
      <p:bold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060B"/>
    <a:srgbClr val="FFF8EE"/>
    <a:srgbClr val="470707"/>
    <a:srgbClr val="47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autoAdjust="0"/>
    <p:restoredTop sz="94648" autoAdjust="0"/>
  </p:normalViewPr>
  <p:slideViewPr>
    <p:cSldViewPr>
      <p:cViewPr varScale="1">
        <p:scale>
          <a:sx n="68" d="100"/>
          <a:sy n="68" d="100"/>
        </p:scale>
        <p:origin x="904" y="2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8/8/24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8/8/24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8/8/24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8/8/24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70808"/>
        </a:solidFill>
        <a:effectLst/>
      </p:bgPr>
    </p:bg>
    <p:spTree>
      <p:nvGrpSpPr>
        <p:cNvPr id="1" name=""/>
        <p:cNvGrpSpPr/>
        <p:nvPr/>
      </p:nvGrpSpPr>
      <p:grpSpPr>
        <a:xfrm>
          <a:off x="0" y="0"/>
          <a:ext cx="0" cy="0"/>
          <a:chOff x="0" y="0"/>
          <a:chExt cx="0" cy="0"/>
        </a:xfrm>
      </p:grpSpPr>
      <p:sp>
        <p:nvSpPr>
          <p:cNvPr id="2" name="TextBox 2"/>
          <p:cNvSpPr txBox="1"/>
          <p:nvPr/>
        </p:nvSpPr>
        <p:spPr>
          <a:xfrm>
            <a:off x="228600" y="3292426"/>
            <a:ext cx="6922490" cy="1837747"/>
          </a:xfrm>
          <a:prstGeom prst="rect">
            <a:avLst/>
          </a:prstGeom>
        </p:spPr>
        <p:txBody>
          <a:bodyPr lIns="0" tIns="0" rIns="0" bIns="0" rtlCol="0" anchor="t">
            <a:spAutoFit/>
          </a:bodyPr>
          <a:lstStyle/>
          <a:p>
            <a:pPr algn="ctr">
              <a:lnSpc>
                <a:spcPts val="14255"/>
              </a:lnSpc>
            </a:pPr>
            <a:r>
              <a:rPr lang="en-US" sz="15839" spc="-633" dirty="0">
                <a:solidFill>
                  <a:srgbClr val="FFF8EE"/>
                </a:solidFill>
                <a:latin typeface="Arial" panose="020B0604020202020204" pitchFamily="34" charset="0"/>
                <a:cs typeface="Arial" panose="020B0604020202020204" pitchFamily="34" charset="0"/>
              </a:rPr>
              <a:t>Writing</a:t>
            </a:r>
          </a:p>
        </p:txBody>
      </p:sp>
      <p:sp>
        <p:nvSpPr>
          <p:cNvPr id="3" name="AutoShape 3"/>
          <p:cNvSpPr/>
          <p:nvPr/>
        </p:nvSpPr>
        <p:spPr>
          <a:xfrm flipH="1">
            <a:off x="723821" y="5476283"/>
            <a:ext cx="6427269" cy="0"/>
          </a:xfrm>
          <a:prstGeom prst="line">
            <a:avLst/>
          </a:prstGeom>
          <a:ln w="57150" cap="flat">
            <a:solidFill>
              <a:srgbClr val="FFF8EE"/>
            </a:solidFill>
            <a:prstDash val="solid"/>
            <a:headEnd type="none" w="sm" len="sm"/>
            <a:tailEnd type="none" w="sm" len="sm"/>
          </a:ln>
        </p:spPr>
        <p:txBody>
          <a:bodyPr/>
          <a:lstStyle/>
          <a:p>
            <a:endParaRPr lang="fr-CA"/>
          </a:p>
        </p:txBody>
      </p:sp>
      <p:sp>
        <p:nvSpPr>
          <p:cNvPr id="4" name="AutoShape 4"/>
          <p:cNvSpPr/>
          <p:nvPr/>
        </p:nvSpPr>
        <p:spPr>
          <a:xfrm flipH="1">
            <a:off x="11419040" y="5476283"/>
            <a:ext cx="6320320" cy="0"/>
          </a:xfrm>
          <a:prstGeom prst="line">
            <a:avLst/>
          </a:prstGeom>
          <a:ln w="57150" cap="flat">
            <a:solidFill>
              <a:srgbClr val="FFF8EE"/>
            </a:solidFill>
            <a:prstDash val="solid"/>
            <a:headEnd type="none" w="sm" len="sm"/>
            <a:tailEnd type="none" w="sm" len="sm"/>
          </a:ln>
        </p:spPr>
        <p:txBody>
          <a:bodyPr/>
          <a:lstStyle/>
          <a:p>
            <a:endParaRPr lang="fr-CA"/>
          </a:p>
        </p:txBody>
      </p:sp>
      <p:sp>
        <p:nvSpPr>
          <p:cNvPr id="5" name="Freeform 5"/>
          <p:cNvSpPr/>
          <p:nvPr/>
        </p:nvSpPr>
        <p:spPr>
          <a:xfrm>
            <a:off x="7994897" y="3957840"/>
            <a:ext cx="2353667" cy="1185660"/>
          </a:xfrm>
          <a:custGeom>
            <a:avLst/>
            <a:gdLst/>
            <a:ahLst/>
            <a:cxnLst/>
            <a:rect l="l" t="t" r="r" b="b"/>
            <a:pathLst>
              <a:path w="2353667" h="1185660">
                <a:moveTo>
                  <a:pt x="0" y="0"/>
                </a:moveTo>
                <a:lnTo>
                  <a:pt x="2353667" y="0"/>
                </a:lnTo>
                <a:lnTo>
                  <a:pt x="2353667" y="1185660"/>
                </a:lnTo>
                <a:lnTo>
                  <a:pt x="0" y="1185660"/>
                </a:lnTo>
                <a:lnTo>
                  <a:pt x="0" y="0"/>
                </a:lnTo>
                <a:close/>
              </a:path>
            </a:pathLst>
          </a:custGeom>
          <a:blipFill>
            <a:blip r:embed="rId2">
              <a:extLst>
                <a:ext uri="{96DAC541-7B7A-43D3-8B79-37D633B846F1}">
                  <asvg:svgBlip xmlns:asvg="http://schemas.microsoft.com/office/drawing/2016/SVG/main" r:embed="rId3"/>
                </a:ext>
              </a:extLst>
            </a:blip>
            <a:stretch>
              <a:fillRect/>
            </a:stretch>
          </a:blipFill>
          <a:ln>
            <a:noFill/>
          </a:ln>
        </p:spPr>
        <p:txBody>
          <a:bodyPr/>
          <a:lstStyle/>
          <a:p>
            <a:endParaRPr lang="fr-CA"/>
          </a:p>
        </p:txBody>
      </p:sp>
      <p:grpSp>
        <p:nvGrpSpPr>
          <p:cNvPr id="6" name="Group 6"/>
          <p:cNvGrpSpPr/>
          <p:nvPr/>
        </p:nvGrpSpPr>
        <p:grpSpPr>
          <a:xfrm>
            <a:off x="200891" y="6422655"/>
            <a:ext cx="17858509" cy="1993891"/>
            <a:chOff x="0" y="0"/>
            <a:chExt cx="9509283" cy="984638"/>
          </a:xfrm>
          <a:solidFill>
            <a:srgbClr val="FFF8EE"/>
          </a:solidFill>
        </p:grpSpPr>
        <p:sp>
          <p:nvSpPr>
            <p:cNvPr id="7" name="Freeform 7"/>
            <p:cNvSpPr/>
            <p:nvPr/>
          </p:nvSpPr>
          <p:spPr>
            <a:xfrm>
              <a:off x="0" y="0"/>
              <a:ext cx="9509283" cy="984638"/>
            </a:xfrm>
            <a:custGeom>
              <a:avLst/>
              <a:gdLst/>
              <a:ahLst/>
              <a:cxnLst/>
              <a:rect l="l" t="t" r="r" b="b"/>
              <a:pathLst>
                <a:path w="9509283" h="984638">
                  <a:moveTo>
                    <a:pt x="0" y="0"/>
                  </a:moveTo>
                  <a:lnTo>
                    <a:pt x="9509283" y="0"/>
                  </a:lnTo>
                  <a:lnTo>
                    <a:pt x="9509283" y="984638"/>
                  </a:lnTo>
                  <a:lnTo>
                    <a:pt x="0" y="984638"/>
                  </a:lnTo>
                  <a:close/>
                </a:path>
              </a:pathLst>
            </a:custGeom>
            <a:grpFill/>
          </p:spPr>
          <p:txBody>
            <a:bodyPr/>
            <a:lstStyle/>
            <a:p>
              <a:endParaRPr lang="fr-CA"/>
            </a:p>
          </p:txBody>
        </p:sp>
        <p:sp>
          <p:nvSpPr>
            <p:cNvPr id="8" name="TextBox 8"/>
            <p:cNvSpPr txBox="1"/>
            <p:nvPr/>
          </p:nvSpPr>
          <p:spPr>
            <a:xfrm>
              <a:off x="0" y="-19050"/>
              <a:ext cx="9509283" cy="1003688"/>
            </a:xfrm>
            <a:prstGeom prst="rect">
              <a:avLst/>
            </a:prstGeom>
            <a:grpFill/>
          </p:spPr>
          <p:txBody>
            <a:bodyPr lIns="48768" tIns="48768" rIns="48768" bIns="48768" rtlCol="0" anchor="ctr"/>
            <a:lstStyle/>
            <a:p>
              <a:pPr algn="ctr">
                <a:lnSpc>
                  <a:spcPts val="1478"/>
                </a:lnSpc>
                <a:spcBef>
                  <a:spcPct val="0"/>
                </a:spcBef>
              </a:pPr>
              <a:endParaRPr/>
            </a:p>
          </p:txBody>
        </p:sp>
      </p:grpSp>
      <p:sp>
        <p:nvSpPr>
          <p:cNvPr id="9" name="TextBox 9"/>
          <p:cNvSpPr txBox="1"/>
          <p:nvPr/>
        </p:nvSpPr>
        <p:spPr>
          <a:xfrm>
            <a:off x="11192370" y="3292426"/>
            <a:ext cx="6546990" cy="1837747"/>
          </a:xfrm>
          <a:prstGeom prst="rect">
            <a:avLst/>
          </a:prstGeom>
        </p:spPr>
        <p:txBody>
          <a:bodyPr lIns="0" tIns="0" rIns="0" bIns="0" rtlCol="0" anchor="t">
            <a:spAutoFit/>
          </a:bodyPr>
          <a:lstStyle/>
          <a:p>
            <a:pPr algn="ctr">
              <a:lnSpc>
                <a:spcPts val="14255"/>
              </a:lnSpc>
            </a:pPr>
            <a:r>
              <a:rPr lang="en-US" sz="15839" spc="-633">
                <a:solidFill>
                  <a:srgbClr val="FFF8EE"/>
                </a:solidFill>
                <a:latin typeface="Arial" panose="020B0604020202020204" pitchFamily="34" charset="0"/>
                <a:cs typeface="Arial" panose="020B0604020202020204" pitchFamily="34" charset="0"/>
              </a:rPr>
              <a:t>Retreat</a:t>
            </a:r>
          </a:p>
        </p:txBody>
      </p:sp>
      <p:grpSp>
        <p:nvGrpSpPr>
          <p:cNvPr id="10" name="Group 10"/>
          <p:cNvGrpSpPr/>
          <p:nvPr/>
        </p:nvGrpSpPr>
        <p:grpSpPr>
          <a:xfrm>
            <a:off x="5399830" y="7089472"/>
            <a:ext cx="7543799" cy="660255"/>
            <a:chOff x="0" y="0"/>
            <a:chExt cx="10058397" cy="880340"/>
          </a:xfrm>
        </p:grpSpPr>
        <p:sp>
          <p:nvSpPr>
            <p:cNvPr id="11" name="Freeform 11"/>
            <p:cNvSpPr/>
            <p:nvPr/>
          </p:nvSpPr>
          <p:spPr>
            <a:xfrm>
              <a:off x="0" y="0"/>
              <a:ext cx="880340" cy="880340"/>
            </a:xfrm>
            <a:custGeom>
              <a:avLst/>
              <a:gdLst/>
              <a:ahLst/>
              <a:cxnLst/>
              <a:rect l="l" t="t" r="r" b="b"/>
              <a:pathLst>
                <a:path w="880340" h="880340">
                  <a:moveTo>
                    <a:pt x="0" y="0"/>
                  </a:moveTo>
                  <a:lnTo>
                    <a:pt x="880340" y="0"/>
                  </a:lnTo>
                  <a:lnTo>
                    <a:pt x="880340" y="880340"/>
                  </a:lnTo>
                  <a:lnTo>
                    <a:pt x="0" y="88034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CA" dirty="0"/>
            </a:p>
          </p:txBody>
        </p:sp>
        <p:sp>
          <p:nvSpPr>
            <p:cNvPr id="12" name="TextBox 12"/>
            <p:cNvSpPr txBox="1"/>
            <p:nvPr/>
          </p:nvSpPr>
          <p:spPr>
            <a:xfrm>
              <a:off x="1104549" y="116497"/>
              <a:ext cx="8953848" cy="598454"/>
            </a:xfrm>
            <a:prstGeom prst="rect">
              <a:avLst/>
            </a:prstGeom>
          </p:spPr>
          <p:txBody>
            <a:bodyPr wrap="square" lIns="0" tIns="0" rIns="0" bIns="0" rtlCol="0" anchor="t">
              <a:spAutoFit/>
            </a:bodyPr>
            <a:lstStyle/>
            <a:p>
              <a:pPr>
                <a:lnSpc>
                  <a:spcPts val="3530"/>
                </a:lnSpc>
              </a:pPr>
              <a:r>
                <a:rPr lang="en-US" sz="3209" spc="-28" dirty="0">
                  <a:solidFill>
                    <a:srgbClr val="470808"/>
                  </a:solidFill>
                  <a:latin typeface="Aileron Bold"/>
                </a:rPr>
                <a:t>2passions The Worlds We Create ©</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70808"/>
        </a:solidFill>
        <a:effectLst/>
      </p:bgPr>
    </p:bg>
    <p:spTree>
      <p:nvGrpSpPr>
        <p:cNvPr id="1" name=""/>
        <p:cNvGrpSpPr/>
        <p:nvPr/>
      </p:nvGrpSpPr>
      <p:grpSpPr>
        <a:xfrm>
          <a:off x="0" y="0"/>
          <a:ext cx="0" cy="0"/>
          <a:chOff x="0" y="0"/>
          <a:chExt cx="0" cy="0"/>
        </a:xfrm>
      </p:grpSpPr>
      <p:sp>
        <p:nvSpPr>
          <p:cNvPr id="2" name="TextBox 2"/>
          <p:cNvSpPr txBox="1"/>
          <p:nvPr/>
        </p:nvSpPr>
        <p:spPr>
          <a:xfrm>
            <a:off x="2277276" y="3362325"/>
            <a:ext cx="8547566" cy="3876676"/>
          </a:xfrm>
          <a:prstGeom prst="rect">
            <a:avLst/>
          </a:prstGeom>
        </p:spPr>
        <p:txBody>
          <a:bodyPr lIns="0" tIns="0" rIns="0" bIns="0" rtlCol="0" anchor="t">
            <a:spAutoFit/>
          </a:bodyPr>
          <a:lstStyle/>
          <a:p>
            <a:pPr marL="0" lvl="0" indent="0" algn="l">
              <a:lnSpc>
                <a:spcPts val="9900"/>
              </a:lnSpc>
              <a:spcBef>
                <a:spcPct val="0"/>
              </a:spcBef>
            </a:pPr>
            <a:r>
              <a:rPr lang="en-US" sz="11000" u="none" strike="noStrike" spc="-440" dirty="0">
                <a:solidFill>
                  <a:srgbClr val="FFF8EE"/>
                </a:solidFill>
                <a:latin typeface="+mj-lt"/>
              </a:rPr>
              <a:t>A One-Day DIY Writing Retreat</a:t>
            </a:r>
          </a:p>
        </p:txBody>
      </p:sp>
      <p:sp>
        <p:nvSpPr>
          <p:cNvPr id="3" name="Freeform 3"/>
          <p:cNvSpPr/>
          <p:nvPr/>
        </p:nvSpPr>
        <p:spPr>
          <a:xfrm rot="-10800000">
            <a:off x="14690626" y="1655917"/>
            <a:ext cx="1461230" cy="1461230"/>
          </a:xfrm>
          <a:custGeom>
            <a:avLst/>
            <a:gdLst/>
            <a:ahLst/>
            <a:cxnLst/>
            <a:rect l="l" t="t" r="r" b="b"/>
            <a:pathLst>
              <a:path w="1461230" h="1461230">
                <a:moveTo>
                  <a:pt x="0" y="0"/>
                </a:moveTo>
                <a:lnTo>
                  <a:pt x="1461230" y="0"/>
                </a:lnTo>
                <a:lnTo>
                  <a:pt x="1461230" y="1461230"/>
                </a:lnTo>
                <a:lnTo>
                  <a:pt x="0" y="14612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CA"/>
          </a:p>
        </p:txBody>
      </p:sp>
      <p:sp>
        <p:nvSpPr>
          <p:cNvPr id="4" name="Freeform 4"/>
          <p:cNvSpPr/>
          <p:nvPr/>
        </p:nvSpPr>
        <p:spPr>
          <a:xfrm rot="-10800000">
            <a:off x="12580043" y="4772811"/>
            <a:ext cx="3865884" cy="1932942"/>
          </a:xfrm>
          <a:custGeom>
            <a:avLst/>
            <a:gdLst/>
            <a:ahLst/>
            <a:cxnLst/>
            <a:rect l="l" t="t" r="r" b="b"/>
            <a:pathLst>
              <a:path w="3865884" h="1932942">
                <a:moveTo>
                  <a:pt x="0" y="0"/>
                </a:moveTo>
                <a:lnTo>
                  <a:pt x="3865884" y="0"/>
                </a:lnTo>
                <a:lnTo>
                  <a:pt x="3865884" y="1932942"/>
                </a:lnTo>
                <a:lnTo>
                  <a:pt x="0" y="1932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CA"/>
          </a:p>
        </p:txBody>
      </p:sp>
      <p:sp>
        <p:nvSpPr>
          <p:cNvPr id="5" name="Freeform 5"/>
          <p:cNvSpPr/>
          <p:nvPr/>
        </p:nvSpPr>
        <p:spPr>
          <a:xfrm rot="-10800000">
            <a:off x="12580043" y="6698141"/>
            <a:ext cx="3865884" cy="1932942"/>
          </a:xfrm>
          <a:custGeom>
            <a:avLst/>
            <a:gdLst/>
            <a:ahLst/>
            <a:cxnLst/>
            <a:rect l="l" t="t" r="r" b="b"/>
            <a:pathLst>
              <a:path w="3865884" h="1932942">
                <a:moveTo>
                  <a:pt x="0" y="0"/>
                </a:moveTo>
                <a:lnTo>
                  <a:pt x="3865884" y="0"/>
                </a:lnTo>
                <a:lnTo>
                  <a:pt x="3865884" y="1932942"/>
                </a:lnTo>
                <a:lnTo>
                  <a:pt x="0" y="1932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CA"/>
          </a:p>
        </p:txBody>
      </p:sp>
      <p:sp>
        <p:nvSpPr>
          <p:cNvPr id="6" name="Freeform 6"/>
          <p:cNvSpPr/>
          <p:nvPr/>
        </p:nvSpPr>
        <p:spPr>
          <a:xfrm rot="-8515644">
            <a:off x="11807343" y="2642248"/>
            <a:ext cx="3865884" cy="1932942"/>
          </a:xfrm>
          <a:custGeom>
            <a:avLst/>
            <a:gdLst/>
            <a:ahLst/>
            <a:cxnLst/>
            <a:rect l="l" t="t" r="r" b="b"/>
            <a:pathLst>
              <a:path w="3865884" h="1932942">
                <a:moveTo>
                  <a:pt x="0" y="0"/>
                </a:moveTo>
                <a:lnTo>
                  <a:pt x="3865884" y="0"/>
                </a:lnTo>
                <a:lnTo>
                  <a:pt x="3865884" y="1932942"/>
                </a:lnTo>
                <a:lnTo>
                  <a:pt x="0" y="1932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CA"/>
          </a:p>
        </p:txBody>
      </p:sp>
      <p:sp>
        <p:nvSpPr>
          <p:cNvPr id="7" name="AutoShape 7"/>
          <p:cNvSpPr/>
          <p:nvPr/>
        </p:nvSpPr>
        <p:spPr>
          <a:xfrm flipV="1">
            <a:off x="14557276" y="-870706"/>
            <a:ext cx="0" cy="11687844"/>
          </a:xfrm>
          <a:prstGeom prst="line">
            <a:avLst/>
          </a:prstGeom>
          <a:ln w="285750" cap="flat">
            <a:solidFill>
              <a:srgbClr val="FFF8EE"/>
            </a:solidFill>
            <a:prstDash val="solid"/>
            <a:headEnd type="none" w="sm" len="sm"/>
            <a:tailEnd type="none" w="sm" len="sm"/>
          </a:ln>
        </p:spPr>
        <p:txBody>
          <a:bodyPr/>
          <a:lstStyle/>
          <a:p>
            <a:endParaRPr lang="fr-CA"/>
          </a:p>
        </p:txBody>
      </p:sp>
      <p:sp>
        <p:nvSpPr>
          <p:cNvPr id="10" name="TextBox 12">
            <a:extLst>
              <a:ext uri="{FF2B5EF4-FFF2-40B4-BE49-F238E27FC236}">
                <a16:creationId xmlns:a16="http://schemas.microsoft.com/office/drawing/2014/main" id="{6F4B783A-76A0-AED1-9D82-8B6335084D21}"/>
              </a:ext>
            </a:extLst>
          </p:cNvPr>
          <p:cNvSpPr txBox="1"/>
          <p:nvPr/>
        </p:nvSpPr>
        <p:spPr>
          <a:xfrm>
            <a:off x="304800" y="9563100"/>
            <a:ext cx="6499912" cy="395621"/>
          </a:xfrm>
          <a:prstGeom prst="rect">
            <a:avLst/>
          </a:prstGeom>
        </p:spPr>
        <p:txBody>
          <a:bodyPr wrap="square" lIns="0" tIns="0" rIns="0" bIns="0" rtlCol="0" anchor="t">
            <a:spAutoFit/>
          </a:bodyPr>
          <a:lstStyle/>
          <a:p>
            <a:pPr>
              <a:lnSpc>
                <a:spcPts val="3530"/>
              </a:lnSpc>
            </a:pPr>
            <a:r>
              <a:rPr lang="en-US" sz="2000" spc="-28" dirty="0">
                <a:solidFill>
                  <a:srgbClr val="FFF8EE"/>
                </a:solidFill>
                <a:latin typeface="Aileron Bold"/>
              </a:rPr>
              <a:t>© 2passions The Worlds We Create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8EE"/>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3354653252"/>
              </p:ext>
            </p:extLst>
          </p:nvPr>
        </p:nvGraphicFramePr>
        <p:xfrm>
          <a:off x="1028700" y="1028700"/>
          <a:ext cx="16230600" cy="8361951"/>
        </p:xfrm>
        <a:graphic>
          <a:graphicData uri="http://schemas.openxmlformats.org/drawingml/2006/table">
            <a:tbl>
              <a:tblPr/>
              <a:tblGrid>
                <a:gridCol w="3570732">
                  <a:extLst>
                    <a:ext uri="{9D8B030D-6E8A-4147-A177-3AD203B41FA5}">
                      <a16:colId xmlns:a16="http://schemas.microsoft.com/office/drawing/2014/main" val="20000"/>
                    </a:ext>
                  </a:extLst>
                </a:gridCol>
                <a:gridCol w="12659868">
                  <a:extLst>
                    <a:ext uri="{9D8B030D-6E8A-4147-A177-3AD203B41FA5}">
                      <a16:colId xmlns:a16="http://schemas.microsoft.com/office/drawing/2014/main" val="20001"/>
                    </a:ext>
                  </a:extLst>
                </a:gridCol>
              </a:tblGrid>
              <a:tr h="2787317">
                <a:tc>
                  <a:txBody>
                    <a:bodyPr/>
                    <a:lstStyle/>
                    <a:p>
                      <a:pPr algn="ctr">
                        <a:lnSpc>
                          <a:spcPts val="6520"/>
                        </a:lnSpc>
                        <a:defRPr/>
                      </a:pPr>
                      <a:r>
                        <a:rPr lang="en-US" sz="4500" b="1" dirty="0">
                          <a:solidFill>
                            <a:srgbClr val="FFF8EE"/>
                          </a:solidFill>
                          <a:latin typeface="+mj-lt"/>
                          <a:ea typeface="MS PGothic" panose="020B0600070205080204" pitchFamily="34" charset="-128"/>
                          <a:cs typeface="Arial" panose="020B0604020202020204" pitchFamily="34" charset="0"/>
                        </a:rPr>
                        <a:t>What is it?</a:t>
                      </a:r>
                    </a:p>
                  </a:txBody>
                  <a:tcPr marL="0" marR="0" marT="0" marB="0" anchor="ctr">
                    <a:lnL w="76200" cap="flat" cmpd="sng" algn="ctr">
                      <a:noFill/>
                      <a:prstDash val="solid"/>
                      <a:round/>
                      <a:headEnd type="none" w="med" len="med"/>
                      <a:tailEnd type="none" w="med" len="med"/>
                    </a:lnL>
                    <a:lnR w="76200" cap="flat" cmpd="sng" algn="ctr">
                      <a:solidFill>
                        <a:srgbClr val="FFF8EE"/>
                      </a:solidFill>
                      <a:prstDash val="solid"/>
                      <a:round/>
                      <a:headEnd type="none" w="med" len="med"/>
                      <a:tailEnd type="none" w="med" len="med"/>
                    </a:lnR>
                    <a:lnT w="76200" cap="flat" cmpd="sng" algn="ctr">
                      <a:noFill/>
                      <a:prstDash val="solid"/>
                      <a:round/>
                      <a:headEnd type="none" w="med" len="med"/>
                      <a:tailEnd type="none" w="med" len="med"/>
                    </a:lnT>
                    <a:lnB w="76200" cap="flat" cmpd="sng" algn="ctr">
                      <a:solidFill>
                        <a:srgbClr val="FFF8EE"/>
                      </a:solidFill>
                      <a:prstDash val="solid"/>
                      <a:round/>
                      <a:headEnd type="none" w="med" len="med"/>
                      <a:tailEnd type="none" w="med" len="med"/>
                    </a:lnB>
                    <a:solidFill>
                      <a:srgbClr val="470707"/>
                    </a:solidFill>
                  </a:tcPr>
                </a:tc>
                <a:tc>
                  <a:txBody>
                    <a:bodyPr/>
                    <a:lstStyle/>
                    <a:p>
                      <a:pPr algn="ctr">
                        <a:lnSpc>
                          <a:spcPts val="4657"/>
                        </a:lnSpc>
                        <a:defRPr/>
                      </a:pPr>
                      <a:r>
                        <a:rPr lang="en-US" sz="3200" b="0" i="0" dirty="0">
                          <a:solidFill>
                            <a:srgbClr val="78060B"/>
                          </a:solidFill>
                          <a:latin typeface="Arial" panose="020B0604020202020204" pitchFamily="34" charset="0"/>
                          <a:cs typeface="Arial" panose="020B0604020202020204" pitchFamily="34" charset="0"/>
                        </a:rPr>
                        <a:t>A writing retreat is a day or multiple days dedicated to writing, away from distractions. It typically includes multiple inspirational activities, writing exercises, and moments of free writing.</a:t>
                      </a:r>
                    </a:p>
                  </a:txBody>
                  <a:tcPr anchor="ctr">
                    <a:lnL w="76200" cap="flat" cmpd="sng" algn="ctr">
                      <a:solidFill>
                        <a:srgbClr val="FFF8EE"/>
                      </a:solid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solidFill>
                        <a:srgbClr val="78060B"/>
                      </a:solidFill>
                      <a:prstDash val="solid"/>
                      <a:round/>
                      <a:headEnd type="none" w="med" len="med"/>
                      <a:tailEnd type="none" w="med" len="med"/>
                    </a:lnB>
                    <a:solidFill>
                      <a:srgbClr val="FFF8EE"/>
                    </a:solidFill>
                  </a:tcPr>
                </a:tc>
                <a:extLst>
                  <a:ext uri="{0D108BD9-81ED-4DB2-BD59-A6C34878D82A}">
                    <a16:rowId xmlns:a16="http://schemas.microsoft.com/office/drawing/2014/main" val="10000"/>
                  </a:ext>
                </a:extLst>
              </a:tr>
              <a:tr h="2787317">
                <a:tc>
                  <a:txBody>
                    <a:bodyPr/>
                    <a:lstStyle/>
                    <a:p>
                      <a:pPr algn="ctr">
                        <a:lnSpc>
                          <a:spcPts val="6520"/>
                        </a:lnSpc>
                        <a:defRPr/>
                      </a:pPr>
                      <a:r>
                        <a:rPr lang="en-US" sz="4500" b="1" dirty="0">
                          <a:solidFill>
                            <a:srgbClr val="FFF8EE"/>
                          </a:solidFill>
                          <a:latin typeface="+mj-lt"/>
                          <a:ea typeface="MS PGothic" panose="020B0600070205080204" pitchFamily="34" charset="-128"/>
                          <a:cs typeface="Arial" panose="020B0604020202020204" pitchFamily="34" charset="0"/>
                        </a:rPr>
                        <a:t>Why a retreat?</a:t>
                      </a:r>
                    </a:p>
                  </a:txBody>
                  <a:tcPr marL="0" marR="0" marT="0" marB="0" anchor="ctr">
                    <a:lnL w="76200" cap="flat" cmpd="sng" algn="ctr">
                      <a:noFill/>
                      <a:prstDash val="solid"/>
                      <a:round/>
                      <a:headEnd type="none" w="med" len="med"/>
                      <a:tailEnd type="none" w="med" len="med"/>
                    </a:lnL>
                    <a:lnR w="76200" cap="flat" cmpd="sng" algn="ctr">
                      <a:solidFill>
                        <a:srgbClr val="FFF8EE"/>
                      </a:solidFill>
                      <a:prstDash val="solid"/>
                      <a:round/>
                      <a:headEnd type="none" w="med" len="med"/>
                      <a:tailEnd type="none" w="med" len="med"/>
                    </a:lnR>
                    <a:lnT w="76200" cap="flat" cmpd="sng" algn="ctr">
                      <a:solidFill>
                        <a:srgbClr val="FFF8EE"/>
                      </a:solidFill>
                      <a:prstDash val="solid"/>
                      <a:round/>
                      <a:headEnd type="none" w="med" len="med"/>
                      <a:tailEnd type="none" w="med" len="med"/>
                    </a:lnT>
                    <a:lnB w="76200" cap="flat" cmpd="sng" algn="ctr">
                      <a:solidFill>
                        <a:srgbClr val="FFF8EE"/>
                      </a:solidFill>
                      <a:prstDash val="solid"/>
                      <a:round/>
                      <a:headEnd type="none" w="med" len="med"/>
                      <a:tailEnd type="none" w="med" len="med"/>
                    </a:lnB>
                    <a:solidFill>
                      <a:srgbClr val="470707"/>
                    </a:solidFill>
                  </a:tcPr>
                </a:tc>
                <a:tc>
                  <a:txBody>
                    <a:bodyPr/>
                    <a:lstStyle/>
                    <a:p>
                      <a:pPr algn="ctr">
                        <a:lnSpc>
                          <a:spcPts val="4657"/>
                        </a:lnSpc>
                        <a:defRPr/>
                      </a:pPr>
                      <a:r>
                        <a:rPr lang="en-US" sz="3200" b="0" i="0" dirty="0">
                          <a:solidFill>
                            <a:srgbClr val="78060B"/>
                          </a:solidFill>
                          <a:latin typeface="Arial" panose="020B0604020202020204" pitchFamily="34" charset="0"/>
                          <a:cs typeface="Arial" panose="020B0604020202020204" pitchFamily="34" charset="0"/>
                        </a:rPr>
                        <a:t>Practice the craft, spark inspiration, stimulate creativity, progress on a project or finish it, focus on writing by reducing distractions.</a:t>
                      </a:r>
                    </a:p>
                  </a:txBody>
                  <a:tcPr anchor="ctr">
                    <a:lnL w="76200" cap="flat" cmpd="sng" algn="ctr">
                      <a:solidFill>
                        <a:srgbClr val="FFF8EE"/>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rgbClr val="78060B"/>
                      </a:solidFill>
                      <a:prstDash val="solid"/>
                      <a:round/>
                      <a:headEnd type="none" w="med" len="med"/>
                      <a:tailEnd type="none" w="med" len="med"/>
                    </a:lnT>
                    <a:lnB w="76200" cap="flat" cmpd="sng" algn="ctr">
                      <a:solidFill>
                        <a:srgbClr val="78060B"/>
                      </a:solidFill>
                      <a:prstDash val="solid"/>
                      <a:round/>
                      <a:headEnd type="none" w="med" len="med"/>
                      <a:tailEnd type="none" w="med" len="med"/>
                    </a:lnB>
                    <a:solidFill>
                      <a:srgbClr val="FFF8EE"/>
                    </a:solidFill>
                  </a:tcPr>
                </a:tc>
                <a:extLst>
                  <a:ext uri="{0D108BD9-81ED-4DB2-BD59-A6C34878D82A}">
                    <a16:rowId xmlns:a16="http://schemas.microsoft.com/office/drawing/2014/main" val="10001"/>
                  </a:ext>
                </a:extLst>
              </a:tr>
              <a:tr h="2787317">
                <a:tc>
                  <a:txBody>
                    <a:bodyPr/>
                    <a:lstStyle/>
                    <a:p>
                      <a:pPr algn="ctr">
                        <a:lnSpc>
                          <a:spcPts val="6520"/>
                        </a:lnSpc>
                        <a:defRPr/>
                      </a:pPr>
                      <a:r>
                        <a:rPr lang="en-US" sz="4500" b="1" dirty="0">
                          <a:solidFill>
                            <a:srgbClr val="FFF8EE"/>
                          </a:solidFill>
                          <a:latin typeface="+mj-lt"/>
                          <a:ea typeface="MS PGothic" panose="020B0600070205080204" pitchFamily="34" charset="-128"/>
                          <a:cs typeface="Arial" panose="020B0604020202020204" pitchFamily="34" charset="0"/>
                        </a:rPr>
                        <a:t>Why DIY?</a:t>
                      </a:r>
                    </a:p>
                  </a:txBody>
                  <a:tcPr marL="0" marR="0" marT="0" marB="0" anchor="ctr">
                    <a:lnL w="76200" cap="flat" cmpd="sng" algn="ctr">
                      <a:noFill/>
                      <a:prstDash val="solid"/>
                      <a:round/>
                      <a:headEnd type="none" w="med" len="med"/>
                      <a:tailEnd type="none" w="med" len="med"/>
                    </a:lnL>
                    <a:lnR w="76200" cap="flat" cmpd="sng" algn="ctr">
                      <a:solidFill>
                        <a:srgbClr val="FFF8EE"/>
                      </a:solidFill>
                      <a:prstDash val="solid"/>
                      <a:round/>
                      <a:headEnd type="none" w="med" len="med"/>
                      <a:tailEnd type="none" w="med" len="med"/>
                    </a:lnR>
                    <a:lnT w="76200" cap="flat" cmpd="sng" algn="ctr">
                      <a:solidFill>
                        <a:srgbClr val="FFF8EE"/>
                      </a:solidFill>
                      <a:prstDash val="solid"/>
                      <a:round/>
                      <a:headEnd type="none" w="med" len="med"/>
                      <a:tailEnd type="none" w="med" len="med"/>
                    </a:lnT>
                    <a:lnB w="76200" cap="flat" cmpd="sng" algn="ctr">
                      <a:noFill/>
                      <a:prstDash val="solid"/>
                      <a:round/>
                      <a:headEnd type="none" w="med" len="med"/>
                      <a:tailEnd type="none" w="med" len="med"/>
                    </a:lnB>
                    <a:solidFill>
                      <a:srgbClr val="470707"/>
                    </a:solidFill>
                  </a:tcPr>
                </a:tc>
                <a:tc>
                  <a:txBody>
                    <a:bodyPr/>
                    <a:lstStyle/>
                    <a:p>
                      <a:pPr algn="ctr">
                        <a:lnSpc>
                          <a:spcPts val="4657"/>
                        </a:lnSpc>
                        <a:defRPr/>
                      </a:pPr>
                      <a:r>
                        <a:rPr lang="en-US" sz="3200" b="0" i="0" dirty="0">
                          <a:solidFill>
                            <a:srgbClr val="78060B"/>
                          </a:solidFill>
                          <a:latin typeface="Arial" panose="020B0604020202020204" pitchFamily="34" charset="0"/>
                          <a:cs typeface="Arial" panose="020B0604020202020204" pitchFamily="34" charset="0"/>
                        </a:rPr>
                        <a:t>Particularly useful to devote some time to writing even under time or budget constraints.</a:t>
                      </a:r>
                    </a:p>
                  </a:txBody>
                  <a:tcPr anchor="ctr">
                    <a:lnL w="76200" cap="flat" cmpd="sng" algn="ctr">
                      <a:solidFill>
                        <a:srgbClr val="FFF8EE"/>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rgbClr val="78060B"/>
                      </a:solidFill>
                      <a:prstDash val="solid"/>
                      <a:round/>
                      <a:headEnd type="none" w="med" len="med"/>
                      <a:tailEnd type="none" w="med" len="med"/>
                    </a:lnT>
                    <a:lnB w="76200" cap="flat" cmpd="sng" algn="ctr">
                      <a:noFill/>
                      <a:prstDash val="solid"/>
                      <a:round/>
                      <a:headEnd type="none" w="med" len="med"/>
                      <a:tailEnd type="none" w="med" len="med"/>
                    </a:lnB>
                    <a:solidFill>
                      <a:srgbClr val="FFF8EE"/>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70808"/>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2025267" y="1584133"/>
            <a:ext cx="14237467" cy="7118733"/>
            <a:chOff x="0" y="0"/>
            <a:chExt cx="6350000" cy="3175000"/>
          </a:xfrm>
        </p:grpSpPr>
        <p:sp>
          <p:nvSpPr>
            <p:cNvPr id="3" name="Freeform 3"/>
            <p:cNvSpPr/>
            <p:nvPr/>
          </p:nvSpPr>
          <p:spPr>
            <a:xfrm>
              <a:off x="0" y="0"/>
              <a:ext cx="6350000" cy="3175000"/>
            </a:xfrm>
            <a:custGeom>
              <a:avLst/>
              <a:gdLst/>
              <a:ahLst/>
              <a:cxnLst/>
              <a:rect l="l" t="t" r="r" b="b"/>
              <a:pathLst>
                <a:path w="6350000" h="3175000">
                  <a:moveTo>
                    <a:pt x="3175000" y="3175000"/>
                  </a:moveTo>
                  <a:cubicBezTo>
                    <a:pt x="1421498" y="3175000"/>
                    <a:pt x="0" y="1753502"/>
                    <a:pt x="0" y="0"/>
                  </a:cubicBezTo>
                  <a:lnTo>
                    <a:pt x="6350000" y="0"/>
                  </a:lnTo>
                  <a:cubicBezTo>
                    <a:pt x="6350000" y="1753502"/>
                    <a:pt x="4928502" y="3175000"/>
                    <a:pt x="3175000" y="3175000"/>
                  </a:cubicBezTo>
                  <a:close/>
                </a:path>
              </a:pathLst>
            </a:custGeom>
            <a:blipFill>
              <a:blip r:embed="rId2"/>
              <a:stretch>
                <a:fillRect t="-16000" b="-36000"/>
              </a:stretch>
            </a:blipFill>
          </p:spPr>
          <p:txBody>
            <a:bodyPr/>
            <a:lstStyle/>
            <a:p>
              <a:endParaRPr lang="fr-CA"/>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70808"/>
        </a:solidFill>
        <a:effectLst/>
      </p:bgPr>
    </p:bg>
    <p:spTree>
      <p:nvGrpSpPr>
        <p:cNvPr id="1" name=""/>
        <p:cNvGrpSpPr/>
        <p:nvPr/>
      </p:nvGrpSpPr>
      <p:grpSpPr>
        <a:xfrm>
          <a:off x="0" y="0"/>
          <a:ext cx="0" cy="0"/>
          <a:chOff x="0" y="0"/>
          <a:chExt cx="0" cy="0"/>
        </a:xfrm>
      </p:grpSpPr>
      <p:sp>
        <p:nvSpPr>
          <p:cNvPr id="2" name="TextBox 2"/>
          <p:cNvSpPr txBox="1"/>
          <p:nvPr/>
        </p:nvSpPr>
        <p:spPr>
          <a:xfrm>
            <a:off x="2277276" y="2733675"/>
            <a:ext cx="8547566" cy="3914533"/>
          </a:xfrm>
          <a:prstGeom prst="rect">
            <a:avLst/>
          </a:prstGeom>
        </p:spPr>
        <p:txBody>
          <a:bodyPr lIns="0" tIns="0" rIns="0" bIns="0" rtlCol="0" anchor="t">
            <a:spAutoFit/>
          </a:bodyPr>
          <a:lstStyle/>
          <a:p>
            <a:pPr marL="0" lvl="0" indent="0" algn="l">
              <a:lnSpc>
                <a:spcPts val="9900"/>
              </a:lnSpc>
              <a:spcBef>
                <a:spcPct val="0"/>
              </a:spcBef>
            </a:pPr>
            <a:r>
              <a:rPr lang="en-US" sz="11000" u="none" strike="noStrike" spc="-440" dirty="0">
                <a:solidFill>
                  <a:srgbClr val="FFF8EE"/>
                </a:solidFill>
                <a:latin typeface="+mj-lt"/>
              </a:rPr>
              <a:t>Typical Flow for a One Day </a:t>
            </a:r>
            <a:r>
              <a:rPr lang="en-US" sz="11000" u="none" strike="noStrike" spc="-440" dirty="0">
                <a:solidFill>
                  <a:srgbClr val="FFF8EE"/>
                </a:solidFill>
                <a:latin typeface="+mj-lt"/>
                <a:cs typeface="Arial" panose="020B0604020202020204" pitchFamily="34" charset="0"/>
              </a:rPr>
              <a:t>Writing</a:t>
            </a:r>
            <a:r>
              <a:rPr lang="en-US" sz="11000" u="none" strike="noStrike" spc="-440" dirty="0">
                <a:solidFill>
                  <a:srgbClr val="FFF8EE"/>
                </a:solidFill>
                <a:latin typeface="+mj-lt"/>
              </a:rPr>
              <a:t> Retreat</a:t>
            </a:r>
          </a:p>
        </p:txBody>
      </p:sp>
      <p:sp>
        <p:nvSpPr>
          <p:cNvPr id="8" name="Freeform 3">
            <a:extLst>
              <a:ext uri="{FF2B5EF4-FFF2-40B4-BE49-F238E27FC236}">
                <a16:creationId xmlns:a16="http://schemas.microsoft.com/office/drawing/2014/main" id="{E5712EBE-8045-1EC1-CC89-0B4DBE7D0193}"/>
              </a:ext>
            </a:extLst>
          </p:cNvPr>
          <p:cNvSpPr/>
          <p:nvPr/>
        </p:nvSpPr>
        <p:spPr>
          <a:xfrm rot="-10800000">
            <a:off x="14690626" y="1655917"/>
            <a:ext cx="1461230" cy="1461230"/>
          </a:xfrm>
          <a:custGeom>
            <a:avLst/>
            <a:gdLst/>
            <a:ahLst/>
            <a:cxnLst/>
            <a:rect l="l" t="t" r="r" b="b"/>
            <a:pathLst>
              <a:path w="1461230" h="1461230">
                <a:moveTo>
                  <a:pt x="0" y="0"/>
                </a:moveTo>
                <a:lnTo>
                  <a:pt x="1461230" y="0"/>
                </a:lnTo>
                <a:lnTo>
                  <a:pt x="1461230" y="1461230"/>
                </a:lnTo>
                <a:lnTo>
                  <a:pt x="0" y="14612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CA"/>
          </a:p>
        </p:txBody>
      </p:sp>
      <p:sp>
        <p:nvSpPr>
          <p:cNvPr id="9" name="Freeform 4">
            <a:extLst>
              <a:ext uri="{FF2B5EF4-FFF2-40B4-BE49-F238E27FC236}">
                <a16:creationId xmlns:a16="http://schemas.microsoft.com/office/drawing/2014/main" id="{A800A508-CEB5-D666-EA17-B072120AE1A2}"/>
              </a:ext>
            </a:extLst>
          </p:cNvPr>
          <p:cNvSpPr/>
          <p:nvPr/>
        </p:nvSpPr>
        <p:spPr>
          <a:xfrm rot="-10800000">
            <a:off x="12580043" y="4772811"/>
            <a:ext cx="3865884" cy="1932942"/>
          </a:xfrm>
          <a:custGeom>
            <a:avLst/>
            <a:gdLst/>
            <a:ahLst/>
            <a:cxnLst/>
            <a:rect l="l" t="t" r="r" b="b"/>
            <a:pathLst>
              <a:path w="3865884" h="1932942">
                <a:moveTo>
                  <a:pt x="0" y="0"/>
                </a:moveTo>
                <a:lnTo>
                  <a:pt x="3865884" y="0"/>
                </a:lnTo>
                <a:lnTo>
                  <a:pt x="3865884" y="1932942"/>
                </a:lnTo>
                <a:lnTo>
                  <a:pt x="0" y="1932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CA"/>
          </a:p>
        </p:txBody>
      </p:sp>
      <p:sp>
        <p:nvSpPr>
          <p:cNvPr id="10" name="Freeform 5">
            <a:extLst>
              <a:ext uri="{FF2B5EF4-FFF2-40B4-BE49-F238E27FC236}">
                <a16:creationId xmlns:a16="http://schemas.microsoft.com/office/drawing/2014/main" id="{B91E6561-F8A7-5196-08B0-CCC2EC7AE89E}"/>
              </a:ext>
            </a:extLst>
          </p:cNvPr>
          <p:cNvSpPr/>
          <p:nvPr/>
        </p:nvSpPr>
        <p:spPr>
          <a:xfrm rot="-10800000">
            <a:off x="12580043" y="6698141"/>
            <a:ext cx="3865884" cy="1932942"/>
          </a:xfrm>
          <a:custGeom>
            <a:avLst/>
            <a:gdLst/>
            <a:ahLst/>
            <a:cxnLst/>
            <a:rect l="l" t="t" r="r" b="b"/>
            <a:pathLst>
              <a:path w="3865884" h="1932942">
                <a:moveTo>
                  <a:pt x="0" y="0"/>
                </a:moveTo>
                <a:lnTo>
                  <a:pt x="3865884" y="0"/>
                </a:lnTo>
                <a:lnTo>
                  <a:pt x="3865884" y="1932942"/>
                </a:lnTo>
                <a:lnTo>
                  <a:pt x="0" y="1932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CA"/>
          </a:p>
        </p:txBody>
      </p:sp>
      <p:sp>
        <p:nvSpPr>
          <p:cNvPr id="11" name="Freeform 6">
            <a:extLst>
              <a:ext uri="{FF2B5EF4-FFF2-40B4-BE49-F238E27FC236}">
                <a16:creationId xmlns:a16="http://schemas.microsoft.com/office/drawing/2014/main" id="{2DAFAC91-4F8D-DE6B-B212-DE20A45BD802}"/>
              </a:ext>
            </a:extLst>
          </p:cNvPr>
          <p:cNvSpPr/>
          <p:nvPr/>
        </p:nvSpPr>
        <p:spPr>
          <a:xfrm rot="-8515644">
            <a:off x="11807343" y="2642248"/>
            <a:ext cx="3865884" cy="1932942"/>
          </a:xfrm>
          <a:custGeom>
            <a:avLst/>
            <a:gdLst/>
            <a:ahLst/>
            <a:cxnLst/>
            <a:rect l="l" t="t" r="r" b="b"/>
            <a:pathLst>
              <a:path w="3865884" h="1932942">
                <a:moveTo>
                  <a:pt x="0" y="0"/>
                </a:moveTo>
                <a:lnTo>
                  <a:pt x="3865884" y="0"/>
                </a:lnTo>
                <a:lnTo>
                  <a:pt x="3865884" y="1932942"/>
                </a:lnTo>
                <a:lnTo>
                  <a:pt x="0" y="1932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CA"/>
          </a:p>
        </p:txBody>
      </p:sp>
      <p:sp>
        <p:nvSpPr>
          <p:cNvPr id="12" name="AutoShape 7">
            <a:extLst>
              <a:ext uri="{FF2B5EF4-FFF2-40B4-BE49-F238E27FC236}">
                <a16:creationId xmlns:a16="http://schemas.microsoft.com/office/drawing/2014/main" id="{EB206486-616E-E428-B1AB-F9C4450E0342}"/>
              </a:ext>
            </a:extLst>
          </p:cNvPr>
          <p:cNvSpPr/>
          <p:nvPr/>
        </p:nvSpPr>
        <p:spPr>
          <a:xfrm flipV="1">
            <a:off x="14557276" y="-870706"/>
            <a:ext cx="0" cy="11687844"/>
          </a:xfrm>
          <a:prstGeom prst="line">
            <a:avLst/>
          </a:prstGeom>
          <a:ln w="285750" cap="flat">
            <a:solidFill>
              <a:srgbClr val="FFF8EE"/>
            </a:solidFill>
            <a:prstDash val="solid"/>
            <a:headEnd type="none" w="sm" len="sm"/>
            <a:tailEnd type="none" w="sm" len="sm"/>
          </a:ln>
        </p:spPr>
        <p:txBody>
          <a:bodyPr/>
          <a:lstStyle/>
          <a:p>
            <a:endParaRPr lang="fr-C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8EE"/>
        </a:solidFill>
        <a:effectLst/>
      </p:bgPr>
    </p:bg>
    <p:spTree>
      <p:nvGrpSpPr>
        <p:cNvPr id="1" name="">
          <a:extLst>
            <a:ext uri="{FF2B5EF4-FFF2-40B4-BE49-F238E27FC236}">
              <a16:creationId xmlns:a16="http://schemas.microsoft.com/office/drawing/2014/main" id="{A2D3AED3-5F91-3FC5-4E11-9DFCAF029A3E}"/>
            </a:ext>
          </a:extLst>
        </p:cNvPr>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805422E-BA45-3513-80C5-A96BC7574347}"/>
              </a:ext>
            </a:extLst>
          </p:cNvPr>
          <p:cNvGraphicFramePr>
            <a:graphicFrameLocks noGrp="1"/>
          </p:cNvGraphicFramePr>
          <p:nvPr>
            <p:extLst>
              <p:ext uri="{D42A27DB-BD31-4B8C-83A1-F6EECF244321}">
                <p14:modId xmlns:p14="http://schemas.microsoft.com/office/powerpoint/2010/main" val="817000778"/>
              </p:ext>
            </p:extLst>
          </p:nvPr>
        </p:nvGraphicFramePr>
        <p:xfrm>
          <a:off x="1028700" y="876300"/>
          <a:ext cx="16230600" cy="8886284"/>
        </p:xfrm>
        <a:graphic>
          <a:graphicData uri="http://schemas.openxmlformats.org/drawingml/2006/table">
            <a:tbl>
              <a:tblPr/>
              <a:tblGrid>
                <a:gridCol w="3570732">
                  <a:extLst>
                    <a:ext uri="{9D8B030D-6E8A-4147-A177-3AD203B41FA5}">
                      <a16:colId xmlns:a16="http://schemas.microsoft.com/office/drawing/2014/main" val="20000"/>
                    </a:ext>
                  </a:extLst>
                </a:gridCol>
                <a:gridCol w="12659868">
                  <a:extLst>
                    <a:ext uri="{9D8B030D-6E8A-4147-A177-3AD203B41FA5}">
                      <a16:colId xmlns:a16="http://schemas.microsoft.com/office/drawing/2014/main" val="20001"/>
                    </a:ext>
                  </a:extLst>
                </a:gridCol>
              </a:tblGrid>
              <a:tr h="1656000">
                <a:tc>
                  <a:txBody>
                    <a:bodyPr/>
                    <a:lstStyle/>
                    <a:p>
                      <a:pPr algn="ctr">
                        <a:lnSpc>
                          <a:spcPts val="4075"/>
                        </a:lnSpc>
                        <a:defRPr/>
                      </a:pPr>
                      <a:r>
                        <a:rPr lang="en-US" sz="3600" dirty="0">
                          <a:solidFill>
                            <a:srgbClr val="FFF8EE"/>
                          </a:solidFill>
                          <a:latin typeface="Aileron Bold"/>
                        </a:rPr>
                        <a:t>Set Off the Retreat: Signal</a:t>
                      </a:r>
                      <a:endParaRPr lang="en-US" sz="3600" dirty="0">
                        <a:solidFill>
                          <a:srgbClr val="FFF8EE"/>
                        </a:solidFill>
                      </a:endParaRPr>
                    </a:p>
                  </a:txBody>
                  <a:tcPr marL="123825" marR="123825" marT="123825" marB="123825" anchor="ctr">
                    <a:lnL w="76200" cap="flat" cmpd="sng" algn="ctr">
                      <a:solidFill>
                        <a:srgbClr val="FFF8EE"/>
                      </a:solidFill>
                      <a:prstDash val="solid"/>
                      <a:round/>
                      <a:headEnd type="none" w="med" len="med"/>
                      <a:tailEnd type="none" w="med" len="med"/>
                    </a:lnL>
                    <a:lnR w="76200" cap="flat" cmpd="sng" algn="ctr">
                      <a:solidFill>
                        <a:srgbClr val="FFF8EE"/>
                      </a:solidFill>
                      <a:prstDash val="solid"/>
                      <a:round/>
                      <a:headEnd type="none" w="med" len="med"/>
                      <a:tailEnd type="none" w="med" len="med"/>
                    </a:lnR>
                    <a:lnT w="76200" cap="flat" cmpd="sng" algn="ctr">
                      <a:solidFill>
                        <a:srgbClr val="FFF8EE"/>
                      </a:solidFill>
                      <a:prstDash val="solid"/>
                      <a:round/>
                      <a:headEnd type="none" w="med" len="med"/>
                      <a:tailEnd type="none" w="med" len="med"/>
                    </a:lnT>
                    <a:lnB w="76200" cap="flat" cmpd="sng" algn="ctr">
                      <a:solidFill>
                        <a:srgbClr val="FFF8EE"/>
                      </a:solidFill>
                      <a:prstDash val="solid"/>
                      <a:round/>
                      <a:headEnd type="none" w="med" len="med"/>
                      <a:tailEnd type="none" w="med" len="med"/>
                    </a:lnB>
                    <a:solidFill>
                      <a:srgbClr val="470707"/>
                    </a:solidFill>
                  </a:tcPr>
                </a:tc>
                <a:tc>
                  <a:txBody>
                    <a:bodyPr/>
                    <a:lstStyle/>
                    <a:p>
                      <a:pPr algn="ctr">
                        <a:lnSpc>
                          <a:spcPts val="2911"/>
                        </a:lnSpc>
                        <a:defRPr/>
                      </a:pPr>
                      <a:r>
                        <a:rPr lang="en-US" sz="2400" b="0" i="0" dirty="0">
                          <a:solidFill>
                            <a:srgbClr val="78060B"/>
                          </a:solidFill>
                          <a:latin typeface="Arial" panose="020B0604020202020204" pitchFamily="34" charset="0"/>
                          <a:cs typeface="Arial" panose="020B0604020202020204" pitchFamily="34" charset="0"/>
                        </a:rPr>
                        <a:t>Since it is likely this retreat will take place in a familiar place (e.g. your home, your </a:t>
                      </a:r>
                      <a:r>
                        <a:rPr lang="en-US" sz="2400" b="0" i="0" dirty="0" err="1">
                          <a:solidFill>
                            <a:srgbClr val="78060B"/>
                          </a:solidFill>
                          <a:latin typeface="Arial" panose="020B0604020202020204" pitchFamily="34" charset="0"/>
                          <a:cs typeface="Arial" panose="020B0604020202020204" pitchFamily="34" charset="0"/>
                        </a:rPr>
                        <a:t>favourite</a:t>
                      </a:r>
                      <a:r>
                        <a:rPr lang="en-US" sz="2400" b="0" i="0" dirty="0">
                          <a:solidFill>
                            <a:srgbClr val="78060B"/>
                          </a:solidFill>
                          <a:latin typeface="Arial" panose="020B0604020202020204" pitchFamily="34" charset="0"/>
                          <a:cs typeface="Arial" panose="020B0604020202020204" pitchFamily="34" charset="0"/>
                        </a:rPr>
                        <a:t> coffee shop, etc.), it is important to begin your journey with a proper signal to allow your mind and brain to differentiate the retreat from the everyday life. This differentiation promotes concentration and commitment. </a:t>
                      </a:r>
                    </a:p>
                    <a:p>
                      <a:pPr algn="ctr">
                        <a:lnSpc>
                          <a:spcPts val="2911"/>
                        </a:lnSpc>
                      </a:pPr>
                      <a:r>
                        <a:rPr lang="en-US" sz="2400" b="0" i="0" dirty="0">
                          <a:solidFill>
                            <a:srgbClr val="78060B"/>
                          </a:solidFill>
                          <a:latin typeface="Arial" panose="020B0604020202020204" pitchFamily="34" charset="0"/>
                          <a:cs typeface="Arial" panose="020B0604020202020204" pitchFamily="34" charset="0"/>
                        </a:rPr>
                        <a:t>Suggestions: light a candle, play background music, etc.</a:t>
                      </a:r>
                    </a:p>
                  </a:txBody>
                  <a:tcPr marL="123825" marR="123825" marT="123825" marB="123825" anchor="ctr">
                    <a:lnL w="76200" cap="flat" cmpd="sng" algn="ctr">
                      <a:solidFill>
                        <a:srgbClr val="FFF8EE"/>
                      </a:solidFill>
                      <a:prstDash val="solid"/>
                      <a:round/>
                      <a:headEnd type="none" w="med" len="med"/>
                      <a:tailEnd type="none" w="med" len="med"/>
                    </a:lnL>
                    <a:lnR w="76200" cap="flat" cmpd="sng" algn="ctr">
                      <a:solidFill>
                        <a:srgbClr val="FFF8EE"/>
                      </a:solidFill>
                      <a:prstDash val="solid"/>
                      <a:round/>
                      <a:headEnd type="none" w="med" len="med"/>
                      <a:tailEnd type="none" w="med" len="med"/>
                    </a:lnR>
                    <a:lnT w="76200" cap="flat" cmpd="sng" algn="ctr">
                      <a:solidFill>
                        <a:srgbClr val="FFF8EE"/>
                      </a:solidFill>
                      <a:prstDash val="solid"/>
                      <a:round/>
                      <a:headEnd type="none" w="med" len="med"/>
                      <a:tailEnd type="none" w="med" len="med"/>
                    </a:lnT>
                    <a:lnB w="76200" cap="flat" cmpd="sng" algn="ctr">
                      <a:solidFill>
                        <a:srgbClr val="78060B"/>
                      </a:solidFill>
                      <a:prstDash val="solid"/>
                      <a:round/>
                      <a:headEnd type="none" w="med" len="med"/>
                      <a:tailEnd type="none" w="med" len="med"/>
                    </a:lnB>
                    <a:solidFill>
                      <a:srgbClr val="FFF8EE"/>
                    </a:solidFill>
                  </a:tcPr>
                </a:tc>
                <a:extLst>
                  <a:ext uri="{0D108BD9-81ED-4DB2-BD59-A6C34878D82A}">
                    <a16:rowId xmlns:a16="http://schemas.microsoft.com/office/drawing/2014/main" val="10000"/>
                  </a:ext>
                </a:extLst>
              </a:tr>
              <a:tr h="1656000">
                <a:tc>
                  <a:txBody>
                    <a:bodyPr/>
                    <a:lstStyle/>
                    <a:p>
                      <a:pPr algn="ctr">
                        <a:lnSpc>
                          <a:spcPts val="4075"/>
                        </a:lnSpc>
                        <a:defRPr/>
                      </a:pPr>
                      <a:r>
                        <a:rPr lang="en-US" sz="3600" dirty="0">
                          <a:solidFill>
                            <a:srgbClr val="FFF8EE"/>
                          </a:solidFill>
                          <a:latin typeface="Aileron Bold"/>
                        </a:rPr>
                        <a:t>Set Off the Retreat: Objective/Goal</a:t>
                      </a:r>
                      <a:endParaRPr lang="en-US" sz="3600" dirty="0">
                        <a:solidFill>
                          <a:srgbClr val="FFF8EE"/>
                        </a:solidFill>
                      </a:endParaRPr>
                    </a:p>
                  </a:txBody>
                  <a:tcPr marL="123825" marR="123825" marT="123825" marB="123825" anchor="ctr">
                    <a:lnL w="76200" cap="flat" cmpd="sng" algn="ctr">
                      <a:solidFill>
                        <a:srgbClr val="FFF8EE"/>
                      </a:solidFill>
                      <a:prstDash val="solid"/>
                      <a:round/>
                      <a:headEnd type="none" w="med" len="med"/>
                      <a:tailEnd type="none" w="med" len="med"/>
                    </a:lnL>
                    <a:lnR w="76200" cap="flat" cmpd="sng" algn="ctr">
                      <a:solidFill>
                        <a:srgbClr val="FFF8EE"/>
                      </a:solidFill>
                      <a:prstDash val="solid"/>
                      <a:round/>
                      <a:headEnd type="none" w="med" len="med"/>
                      <a:tailEnd type="none" w="med" len="med"/>
                    </a:lnR>
                    <a:lnT w="76200" cap="flat" cmpd="sng" algn="ctr">
                      <a:solidFill>
                        <a:srgbClr val="FFF8EE"/>
                      </a:solidFill>
                      <a:prstDash val="solid"/>
                      <a:round/>
                      <a:headEnd type="none" w="med" len="med"/>
                      <a:tailEnd type="none" w="med" len="med"/>
                    </a:lnT>
                    <a:lnB w="76200" cap="flat" cmpd="sng" algn="ctr">
                      <a:solidFill>
                        <a:srgbClr val="FFF8EE"/>
                      </a:solidFill>
                      <a:prstDash val="solid"/>
                      <a:round/>
                      <a:headEnd type="none" w="med" len="med"/>
                      <a:tailEnd type="none" w="med" len="med"/>
                    </a:lnB>
                    <a:solidFill>
                      <a:srgbClr val="470707"/>
                    </a:solidFill>
                  </a:tcPr>
                </a:tc>
                <a:tc>
                  <a:txBody>
                    <a:bodyPr/>
                    <a:lstStyle/>
                    <a:p>
                      <a:pPr algn="ctr">
                        <a:lnSpc>
                          <a:spcPts val="2911"/>
                        </a:lnSpc>
                        <a:defRPr/>
                      </a:pPr>
                      <a:r>
                        <a:rPr lang="en-US" sz="2400" b="0" i="0" dirty="0">
                          <a:solidFill>
                            <a:srgbClr val="78060B"/>
                          </a:solidFill>
                          <a:latin typeface="Arial" panose="020B0604020202020204" pitchFamily="34" charset="0"/>
                          <a:cs typeface="Arial" panose="020B0604020202020204" pitchFamily="34" charset="0"/>
                        </a:rPr>
                        <a:t>Once you've  decided on a signal, set an objective for the retreat: is it to start a new story, to improve on what has been written, to finalize a project, or something else? </a:t>
                      </a:r>
                    </a:p>
                    <a:p>
                      <a:pPr algn="ctr">
                        <a:lnSpc>
                          <a:spcPts val="2911"/>
                        </a:lnSpc>
                      </a:pPr>
                      <a:r>
                        <a:rPr lang="en-US" sz="2400" b="0" i="0" dirty="0">
                          <a:solidFill>
                            <a:srgbClr val="78060B"/>
                          </a:solidFill>
                          <a:latin typeface="Arial" panose="020B0604020202020204" pitchFamily="34" charset="0"/>
                          <a:cs typeface="Arial" panose="020B0604020202020204" pitchFamily="34" charset="0"/>
                        </a:rPr>
                        <a:t>The objective can be measurable “I want to perfect/edit two chapters” or not “I want to begin a new story”.</a:t>
                      </a:r>
                    </a:p>
                  </a:txBody>
                  <a:tcPr marL="123825" marR="123825" marT="123825" marB="123825" anchor="ctr">
                    <a:lnL w="76200" cap="flat" cmpd="sng" algn="ctr">
                      <a:solidFill>
                        <a:srgbClr val="FFF8EE"/>
                      </a:solidFill>
                      <a:prstDash val="solid"/>
                      <a:round/>
                      <a:headEnd type="none" w="med" len="med"/>
                      <a:tailEnd type="none" w="med" len="med"/>
                    </a:lnL>
                    <a:lnR w="76200" cap="flat" cmpd="sng" algn="ctr">
                      <a:solidFill>
                        <a:srgbClr val="FFF8EE"/>
                      </a:solidFill>
                      <a:prstDash val="solid"/>
                      <a:round/>
                      <a:headEnd type="none" w="med" len="med"/>
                      <a:tailEnd type="none" w="med" len="med"/>
                    </a:lnR>
                    <a:lnT w="76200" cap="flat" cmpd="sng" algn="ctr">
                      <a:solidFill>
                        <a:srgbClr val="78060B"/>
                      </a:solidFill>
                      <a:prstDash val="solid"/>
                      <a:round/>
                      <a:headEnd type="none" w="med" len="med"/>
                      <a:tailEnd type="none" w="med" len="med"/>
                    </a:lnT>
                    <a:lnB w="76200" cap="flat" cmpd="sng" algn="ctr">
                      <a:solidFill>
                        <a:srgbClr val="78060B"/>
                      </a:solidFill>
                      <a:prstDash val="solid"/>
                      <a:round/>
                      <a:headEnd type="none" w="med" len="med"/>
                      <a:tailEnd type="none" w="med" len="med"/>
                    </a:lnB>
                    <a:solidFill>
                      <a:srgbClr val="FFF8EE"/>
                    </a:solidFill>
                  </a:tcPr>
                </a:tc>
                <a:extLst>
                  <a:ext uri="{0D108BD9-81ED-4DB2-BD59-A6C34878D82A}">
                    <a16:rowId xmlns:a16="http://schemas.microsoft.com/office/drawing/2014/main" val="10001"/>
                  </a:ext>
                </a:extLst>
              </a:tr>
              <a:tr h="1656000">
                <a:tc>
                  <a:txBody>
                    <a:bodyPr/>
                    <a:lstStyle/>
                    <a:p>
                      <a:pPr algn="ctr">
                        <a:lnSpc>
                          <a:spcPts val="4075"/>
                        </a:lnSpc>
                        <a:defRPr/>
                      </a:pPr>
                      <a:r>
                        <a:rPr lang="en-US" sz="3600" dirty="0">
                          <a:solidFill>
                            <a:srgbClr val="FFF8EE"/>
                          </a:solidFill>
                          <a:latin typeface="Aileron Bold"/>
                        </a:rPr>
                        <a:t>1st Half Day</a:t>
                      </a:r>
                      <a:endParaRPr lang="en-US" sz="3600" dirty="0">
                        <a:solidFill>
                          <a:srgbClr val="FFF8EE"/>
                        </a:solidFill>
                      </a:endParaRPr>
                    </a:p>
                  </a:txBody>
                  <a:tcPr marL="123825" marR="123825" marT="123825" marB="123825" anchor="ctr">
                    <a:lnL w="76200" cap="flat" cmpd="sng" algn="ctr">
                      <a:solidFill>
                        <a:srgbClr val="FFF8EE"/>
                      </a:solidFill>
                      <a:prstDash val="solid"/>
                      <a:round/>
                      <a:headEnd type="none" w="med" len="med"/>
                      <a:tailEnd type="none" w="med" len="med"/>
                    </a:lnL>
                    <a:lnR w="76200" cap="flat" cmpd="sng" algn="ctr">
                      <a:solidFill>
                        <a:srgbClr val="FFF8EE"/>
                      </a:solidFill>
                      <a:prstDash val="solid"/>
                      <a:round/>
                      <a:headEnd type="none" w="med" len="med"/>
                      <a:tailEnd type="none" w="med" len="med"/>
                    </a:lnR>
                    <a:lnT w="76200" cap="flat" cmpd="sng" algn="ctr">
                      <a:solidFill>
                        <a:srgbClr val="FFF8EE"/>
                      </a:solidFill>
                      <a:prstDash val="solid"/>
                      <a:round/>
                      <a:headEnd type="none" w="med" len="med"/>
                      <a:tailEnd type="none" w="med" len="med"/>
                    </a:lnT>
                    <a:lnB w="76200" cap="flat" cmpd="sng" algn="ctr">
                      <a:solidFill>
                        <a:srgbClr val="FFF8EE"/>
                      </a:solidFill>
                      <a:prstDash val="solid"/>
                      <a:round/>
                      <a:headEnd type="none" w="med" len="med"/>
                      <a:tailEnd type="none" w="med" len="med"/>
                    </a:lnB>
                    <a:solidFill>
                      <a:srgbClr val="470707"/>
                    </a:solidFill>
                  </a:tcPr>
                </a:tc>
                <a:tc>
                  <a:txBody>
                    <a:bodyPr/>
                    <a:lstStyle/>
                    <a:p>
                      <a:pPr algn="ctr">
                        <a:lnSpc>
                          <a:spcPts val="2911"/>
                        </a:lnSpc>
                        <a:defRPr/>
                      </a:pPr>
                      <a:r>
                        <a:rPr lang="en-US" sz="2400" b="0" i="0" dirty="0">
                          <a:solidFill>
                            <a:srgbClr val="78060B"/>
                          </a:solidFill>
                          <a:latin typeface="Arial" panose="020B0604020202020204" pitchFamily="34" charset="0"/>
                          <a:cs typeface="Arial" panose="020B0604020202020204" pitchFamily="34" charset="0"/>
                        </a:rPr>
                        <a:t>Begin with writing exercises in line with your objective. </a:t>
                      </a:r>
                    </a:p>
                    <a:p>
                      <a:pPr algn="ctr">
                        <a:lnSpc>
                          <a:spcPts val="2911"/>
                        </a:lnSpc>
                      </a:pPr>
                      <a:r>
                        <a:rPr lang="en-US" sz="2400" b="0" i="0" dirty="0">
                          <a:solidFill>
                            <a:srgbClr val="78060B"/>
                          </a:solidFill>
                          <a:latin typeface="Arial" panose="020B0604020202020204" pitchFamily="34" charset="0"/>
                          <a:cs typeface="Arial" panose="020B0604020202020204" pitchFamily="34" charset="0"/>
                        </a:rPr>
                        <a:t>Examples: Show don’t tell, character or plot development, free writing, dialogue, etc.</a:t>
                      </a:r>
                    </a:p>
                    <a:p>
                      <a:pPr algn="ctr">
                        <a:lnSpc>
                          <a:spcPts val="2911"/>
                        </a:lnSpc>
                      </a:pPr>
                      <a:r>
                        <a:rPr lang="en-US" sz="2400" b="0" i="0" dirty="0">
                          <a:solidFill>
                            <a:srgbClr val="78060B"/>
                          </a:solidFill>
                          <a:latin typeface="Arial" panose="020B0604020202020204" pitchFamily="34" charset="0"/>
                          <a:cs typeface="Arial" panose="020B0604020202020204" pitchFamily="34" charset="0"/>
                        </a:rPr>
                        <a:t>Follow the writing exercise(s) with a physical activity to prompt inspiration. </a:t>
                      </a:r>
                    </a:p>
                    <a:p>
                      <a:pPr algn="ctr">
                        <a:lnSpc>
                          <a:spcPts val="2911"/>
                        </a:lnSpc>
                      </a:pPr>
                      <a:r>
                        <a:rPr lang="en-US" sz="2400" b="0" i="0" dirty="0">
                          <a:solidFill>
                            <a:srgbClr val="78060B"/>
                          </a:solidFill>
                          <a:latin typeface="Arial" panose="020B0604020202020204" pitchFamily="34" charset="0"/>
                          <a:cs typeface="Arial" panose="020B0604020202020204" pitchFamily="34" charset="0"/>
                        </a:rPr>
                        <a:t>Examples: hiking, yoga, long walk, etc.</a:t>
                      </a:r>
                    </a:p>
                  </a:txBody>
                  <a:tcPr marL="123825" marR="123825" marT="123825" marB="123825" anchor="ctr">
                    <a:lnL w="76200" cap="flat" cmpd="sng" algn="ctr">
                      <a:solidFill>
                        <a:srgbClr val="FFF8EE"/>
                      </a:solidFill>
                      <a:prstDash val="solid"/>
                      <a:round/>
                      <a:headEnd type="none" w="med" len="med"/>
                      <a:tailEnd type="none" w="med" len="med"/>
                    </a:lnL>
                    <a:lnR w="76200" cap="flat" cmpd="sng" algn="ctr">
                      <a:solidFill>
                        <a:srgbClr val="FFF8EE"/>
                      </a:solidFill>
                      <a:prstDash val="solid"/>
                      <a:round/>
                      <a:headEnd type="none" w="med" len="med"/>
                      <a:tailEnd type="none" w="med" len="med"/>
                    </a:lnR>
                    <a:lnT w="76200" cap="flat" cmpd="sng" algn="ctr">
                      <a:solidFill>
                        <a:srgbClr val="78060B"/>
                      </a:solidFill>
                      <a:prstDash val="solid"/>
                      <a:round/>
                      <a:headEnd type="none" w="med" len="med"/>
                      <a:tailEnd type="none" w="med" len="med"/>
                    </a:lnT>
                    <a:lnB w="76200" cap="flat" cmpd="sng" algn="ctr">
                      <a:solidFill>
                        <a:srgbClr val="78060B"/>
                      </a:solidFill>
                      <a:prstDash val="solid"/>
                      <a:round/>
                      <a:headEnd type="none" w="med" len="med"/>
                      <a:tailEnd type="none" w="med" len="med"/>
                    </a:lnB>
                    <a:solidFill>
                      <a:srgbClr val="FFF8EE"/>
                    </a:solidFill>
                  </a:tcPr>
                </a:tc>
                <a:extLst>
                  <a:ext uri="{0D108BD9-81ED-4DB2-BD59-A6C34878D82A}">
                    <a16:rowId xmlns:a16="http://schemas.microsoft.com/office/drawing/2014/main" val="10002"/>
                  </a:ext>
                </a:extLst>
              </a:tr>
              <a:tr h="1656000">
                <a:tc>
                  <a:txBody>
                    <a:bodyPr/>
                    <a:lstStyle/>
                    <a:p>
                      <a:pPr algn="ctr">
                        <a:lnSpc>
                          <a:spcPts val="4075"/>
                        </a:lnSpc>
                        <a:defRPr/>
                      </a:pPr>
                      <a:r>
                        <a:rPr lang="en-US" sz="3600" dirty="0">
                          <a:solidFill>
                            <a:srgbClr val="FFF8EE"/>
                          </a:solidFill>
                          <a:latin typeface="Aileron Bold"/>
                        </a:rPr>
                        <a:t>Lunch/ Dinner Break</a:t>
                      </a:r>
                      <a:endParaRPr lang="en-US" sz="3600" dirty="0">
                        <a:solidFill>
                          <a:srgbClr val="FFF8EE"/>
                        </a:solidFill>
                      </a:endParaRPr>
                    </a:p>
                  </a:txBody>
                  <a:tcPr marL="123825" marR="123825" marT="123825" marB="123825" anchor="ctr">
                    <a:lnL w="76200" cap="flat" cmpd="sng" algn="ctr">
                      <a:solidFill>
                        <a:srgbClr val="FFF8EE"/>
                      </a:solidFill>
                      <a:prstDash val="solid"/>
                      <a:round/>
                      <a:headEnd type="none" w="med" len="med"/>
                      <a:tailEnd type="none" w="med" len="med"/>
                    </a:lnL>
                    <a:lnR w="76200" cap="flat" cmpd="sng" algn="ctr">
                      <a:solidFill>
                        <a:srgbClr val="FFF8EE"/>
                      </a:solidFill>
                      <a:prstDash val="solid"/>
                      <a:round/>
                      <a:headEnd type="none" w="med" len="med"/>
                      <a:tailEnd type="none" w="med" len="med"/>
                    </a:lnR>
                    <a:lnT w="76200" cap="flat" cmpd="sng" algn="ctr">
                      <a:solidFill>
                        <a:srgbClr val="FFF8EE"/>
                      </a:solidFill>
                      <a:prstDash val="solid"/>
                      <a:round/>
                      <a:headEnd type="none" w="med" len="med"/>
                      <a:tailEnd type="none" w="med" len="med"/>
                    </a:lnT>
                    <a:lnB w="76200" cap="flat" cmpd="sng" algn="ctr">
                      <a:solidFill>
                        <a:srgbClr val="FFF8EE"/>
                      </a:solidFill>
                      <a:prstDash val="solid"/>
                      <a:round/>
                      <a:headEnd type="none" w="med" len="med"/>
                      <a:tailEnd type="none" w="med" len="med"/>
                    </a:lnB>
                    <a:solidFill>
                      <a:srgbClr val="470707"/>
                    </a:solidFill>
                  </a:tcPr>
                </a:tc>
                <a:tc>
                  <a:txBody>
                    <a:bodyPr/>
                    <a:lstStyle/>
                    <a:p>
                      <a:pPr algn="ctr">
                        <a:lnSpc>
                          <a:spcPts val="2911"/>
                        </a:lnSpc>
                        <a:defRPr/>
                      </a:pPr>
                      <a:r>
                        <a:rPr lang="en-US" sz="2400" b="0" i="0" dirty="0">
                          <a:solidFill>
                            <a:srgbClr val="78060B"/>
                          </a:solidFill>
                          <a:latin typeface="Arial" panose="020B0604020202020204" pitchFamily="34" charset="0"/>
                          <a:cs typeface="Arial" panose="020B0604020202020204" pitchFamily="34" charset="0"/>
                        </a:rPr>
                        <a:t>Preferably in a different setting than the one for the retreat.</a:t>
                      </a:r>
                    </a:p>
                  </a:txBody>
                  <a:tcPr marL="123825" marR="123825" marT="123825" marB="123825" anchor="ctr">
                    <a:lnL w="76200" cap="flat" cmpd="sng" algn="ctr">
                      <a:solidFill>
                        <a:srgbClr val="FFF8EE"/>
                      </a:solidFill>
                      <a:prstDash val="solid"/>
                      <a:round/>
                      <a:headEnd type="none" w="med" len="med"/>
                      <a:tailEnd type="none" w="med" len="med"/>
                    </a:lnL>
                    <a:lnR w="76200" cap="flat" cmpd="sng" algn="ctr">
                      <a:solidFill>
                        <a:srgbClr val="FFF8EE"/>
                      </a:solidFill>
                      <a:prstDash val="solid"/>
                      <a:round/>
                      <a:headEnd type="none" w="med" len="med"/>
                      <a:tailEnd type="none" w="med" len="med"/>
                    </a:lnR>
                    <a:lnT w="76200" cap="flat" cmpd="sng" algn="ctr">
                      <a:solidFill>
                        <a:srgbClr val="78060B"/>
                      </a:solidFill>
                      <a:prstDash val="solid"/>
                      <a:round/>
                      <a:headEnd type="none" w="med" len="med"/>
                      <a:tailEnd type="none" w="med" len="med"/>
                    </a:lnT>
                    <a:lnB w="76200" cap="flat" cmpd="sng" algn="ctr">
                      <a:solidFill>
                        <a:srgbClr val="78060B"/>
                      </a:solidFill>
                      <a:prstDash val="solid"/>
                      <a:round/>
                      <a:headEnd type="none" w="med" len="med"/>
                      <a:tailEnd type="none" w="med" len="med"/>
                    </a:lnB>
                    <a:solidFill>
                      <a:srgbClr val="FFF8EE"/>
                    </a:solidFill>
                  </a:tcPr>
                </a:tc>
                <a:extLst>
                  <a:ext uri="{0D108BD9-81ED-4DB2-BD59-A6C34878D82A}">
                    <a16:rowId xmlns:a16="http://schemas.microsoft.com/office/drawing/2014/main" val="2604937644"/>
                  </a:ext>
                </a:extLst>
              </a:tr>
              <a:tr h="1656000">
                <a:tc>
                  <a:txBody>
                    <a:bodyPr/>
                    <a:lstStyle/>
                    <a:p>
                      <a:pPr algn="ctr">
                        <a:lnSpc>
                          <a:spcPts val="4075"/>
                        </a:lnSpc>
                        <a:defRPr/>
                      </a:pPr>
                      <a:r>
                        <a:rPr lang="en-US" sz="3600" dirty="0">
                          <a:solidFill>
                            <a:srgbClr val="FFF8EE"/>
                          </a:solidFill>
                          <a:latin typeface="Aileron Bold"/>
                        </a:rPr>
                        <a:t>2nd Half Day</a:t>
                      </a:r>
                      <a:endParaRPr lang="en-US" sz="3600" dirty="0">
                        <a:solidFill>
                          <a:srgbClr val="FFF8EE"/>
                        </a:solidFill>
                      </a:endParaRPr>
                    </a:p>
                  </a:txBody>
                  <a:tcPr marL="123825" marR="123825" marT="123825" marB="123825" anchor="ctr">
                    <a:lnL w="76200" cap="flat" cmpd="sng" algn="ctr">
                      <a:solidFill>
                        <a:srgbClr val="FFF8EE"/>
                      </a:solidFill>
                      <a:prstDash val="solid"/>
                      <a:round/>
                      <a:headEnd type="none" w="med" len="med"/>
                      <a:tailEnd type="none" w="med" len="med"/>
                    </a:lnL>
                    <a:lnR w="76200" cap="flat" cmpd="sng" algn="ctr">
                      <a:solidFill>
                        <a:srgbClr val="FFF8EE"/>
                      </a:solidFill>
                      <a:prstDash val="solid"/>
                      <a:round/>
                      <a:headEnd type="none" w="med" len="med"/>
                      <a:tailEnd type="none" w="med" len="med"/>
                    </a:lnR>
                    <a:lnT w="76200" cap="flat" cmpd="sng" algn="ctr">
                      <a:solidFill>
                        <a:srgbClr val="FFF8EE"/>
                      </a:solidFill>
                      <a:prstDash val="solid"/>
                      <a:round/>
                      <a:headEnd type="none" w="med" len="med"/>
                      <a:tailEnd type="none" w="med" len="med"/>
                    </a:lnT>
                    <a:lnB w="76200" cap="flat" cmpd="sng" algn="ctr">
                      <a:solidFill>
                        <a:srgbClr val="FFF8EE"/>
                      </a:solidFill>
                      <a:prstDash val="solid"/>
                      <a:round/>
                      <a:headEnd type="none" w="med" len="med"/>
                      <a:tailEnd type="none" w="med" len="med"/>
                    </a:lnB>
                    <a:solidFill>
                      <a:srgbClr val="470707"/>
                    </a:solidFill>
                  </a:tcPr>
                </a:tc>
                <a:tc>
                  <a:txBody>
                    <a:bodyPr/>
                    <a:lstStyle/>
                    <a:p>
                      <a:pPr algn="ctr">
                        <a:lnSpc>
                          <a:spcPts val="2911"/>
                        </a:lnSpc>
                        <a:defRPr/>
                      </a:pPr>
                      <a:r>
                        <a:rPr lang="en-US" sz="2400" b="0" i="0" dirty="0">
                          <a:solidFill>
                            <a:srgbClr val="78060B"/>
                          </a:solidFill>
                          <a:latin typeface="Arial" panose="020B0604020202020204" pitchFamily="34" charset="0"/>
                          <a:cs typeface="Arial" panose="020B0604020202020204" pitchFamily="34" charset="0"/>
                        </a:rPr>
                        <a:t>Focus the second half day on writing only, use what has been done in the first half to progress towards your objective/goal.  If you find it is difficult to remain focused, you can use the Pomodoro method (25 minutes full focus, followed by a 5-minute-break).</a:t>
                      </a:r>
                    </a:p>
                  </a:txBody>
                  <a:tcPr marL="123825" marR="123825" marT="123825" marB="123825" anchor="ctr">
                    <a:lnL w="76200" cap="flat" cmpd="sng" algn="ctr">
                      <a:solidFill>
                        <a:srgbClr val="FFF8EE"/>
                      </a:solidFill>
                      <a:prstDash val="solid"/>
                      <a:round/>
                      <a:headEnd type="none" w="med" len="med"/>
                      <a:tailEnd type="none" w="med" len="med"/>
                    </a:lnL>
                    <a:lnR w="76200" cap="flat" cmpd="sng" algn="ctr">
                      <a:solidFill>
                        <a:srgbClr val="FFF8EE"/>
                      </a:solidFill>
                      <a:prstDash val="solid"/>
                      <a:round/>
                      <a:headEnd type="none" w="med" len="med"/>
                      <a:tailEnd type="none" w="med" len="med"/>
                    </a:lnR>
                    <a:lnT w="76200" cap="flat" cmpd="sng" algn="ctr">
                      <a:solidFill>
                        <a:srgbClr val="78060B"/>
                      </a:solidFill>
                      <a:prstDash val="solid"/>
                      <a:round/>
                      <a:headEnd type="none" w="med" len="med"/>
                      <a:tailEnd type="none" w="med" len="med"/>
                    </a:lnT>
                    <a:lnB w="76200" cap="flat" cmpd="sng" algn="ctr">
                      <a:solidFill>
                        <a:srgbClr val="FFF8EE"/>
                      </a:solidFill>
                      <a:prstDash val="solid"/>
                      <a:round/>
                      <a:headEnd type="none" w="med" len="med"/>
                      <a:tailEnd type="none" w="med" len="med"/>
                    </a:lnB>
                    <a:solidFill>
                      <a:srgbClr val="FFF8EE"/>
                    </a:solidFill>
                  </a:tcPr>
                </a:tc>
                <a:extLst>
                  <a:ext uri="{0D108BD9-81ED-4DB2-BD59-A6C34878D82A}">
                    <a16:rowId xmlns:a16="http://schemas.microsoft.com/office/drawing/2014/main" val="3173978585"/>
                  </a:ext>
                </a:extLst>
              </a:tr>
            </a:tbl>
          </a:graphicData>
        </a:graphic>
      </p:graphicFrame>
    </p:spTree>
    <p:extLst>
      <p:ext uri="{BB962C8B-B14F-4D97-AF65-F5344CB8AC3E}">
        <p14:creationId xmlns:p14="http://schemas.microsoft.com/office/powerpoint/2010/main" val="1904443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70808"/>
        </a:solidFill>
        <a:effectLst/>
      </p:bgPr>
    </p:bg>
    <p:spTree>
      <p:nvGrpSpPr>
        <p:cNvPr id="1" name=""/>
        <p:cNvGrpSpPr/>
        <p:nvPr/>
      </p:nvGrpSpPr>
      <p:grpSpPr>
        <a:xfrm>
          <a:off x="0" y="0"/>
          <a:ext cx="0" cy="0"/>
          <a:chOff x="0" y="0"/>
          <a:chExt cx="0" cy="0"/>
        </a:xfrm>
      </p:grpSpPr>
      <p:sp>
        <p:nvSpPr>
          <p:cNvPr id="2" name="TextBox 2"/>
          <p:cNvSpPr txBox="1"/>
          <p:nvPr/>
        </p:nvSpPr>
        <p:spPr>
          <a:xfrm>
            <a:off x="1384300" y="8439342"/>
            <a:ext cx="10909300" cy="287771"/>
          </a:xfrm>
          <a:prstGeom prst="rect">
            <a:avLst/>
          </a:prstGeom>
        </p:spPr>
        <p:txBody>
          <a:bodyPr lIns="0" tIns="0" rIns="0" bIns="0" rtlCol="0" anchor="t">
            <a:spAutoFit/>
          </a:bodyPr>
          <a:lstStyle/>
          <a:p>
            <a:pPr marL="0" lvl="0" indent="0">
              <a:lnSpc>
                <a:spcPts val="1900"/>
              </a:lnSpc>
            </a:pPr>
            <a:r>
              <a:rPr lang="en-US" sz="3600" u="none" strike="noStrike" spc="-18" dirty="0">
                <a:solidFill>
                  <a:srgbClr val="FFF8EE"/>
                </a:solidFill>
                <a:latin typeface="Arial" panose="020B0604020202020204" pitchFamily="34" charset="0"/>
                <a:cs typeface="Arial" panose="020B0604020202020204" pitchFamily="34" charset="0"/>
              </a:rPr>
              <a:t>PROPOSED AGENDA</a:t>
            </a:r>
          </a:p>
        </p:txBody>
      </p:sp>
      <p:sp>
        <p:nvSpPr>
          <p:cNvPr id="3" name="TextBox 3"/>
          <p:cNvSpPr txBox="1"/>
          <p:nvPr/>
        </p:nvSpPr>
        <p:spPr>
          <a:xfrm>
            <a:off x="1384300" y="1898458"/>
            <a:ext cx="10604500" cy="2619376"/>
          </a:xfrm>
          <a:prstGeom prst="rect">
            <a:avLst/>
          </a:prstGeom>
        </p:spPr>
        <p:txBody>
          <a:bodyPr lIns="0" tIns="0" rIns="0" bIns="0" rtlCol="0" anchor="t">
            <a:spAutoFit/>
          </a:bodyPr>
          <a:lstStyle/>
          <a:p>
            <a:pPr marL="0" lvl="0" indent="0">
              <a:lnSpc>
                <a:spcPts val="9900"/>
              </a:lnSpc>
              <a:spcBef>
                <a:spcPct val="0"/>
              </a:spcBef>
            </a:pPr>
            <a:r>
              <a:rPr lang="en-US" sz="11000" u="none" strike="noStrike" spc="-440" dirty="0">
                <a:solidFill>
                  <a:srgbClr val="FFF8EE"/>
                </a:solidFill>
                <a:latin typeface="+mj-lt"/>
              </a:rPr>
              <a:t>Retreat #1: Story Improvement</a:t>
            </a:r>
          </a:p>
        </p:txBody>
      </p:sp>
      <p:sp>
        <p:nvSpPr>
          <p:cNvPr id="4" name="Freeform 4"/>
          <p:cNvSpPr/>
          <p:nvPr/>
        </p:nvSpPr>
        <p:spPr>
          <a:xfrm rot="-10800000">
            <a:off x="15716250" y="7715250"/>
            <a:ext cx="2571750" cy="2571750"/>
          </a:xfrm>
          <a:custGeom>
            <a:avLst/>
            <a:gdLst/>
            <a:ahLst/>
            <a:cxnLst/>
            <a:rect l="l" t="t" r="r" b="b"/>
            <a:pathLst>
              <a:path w="2571750" h="2571750">
                <a:moveTo>
                  <a:pt x="0" y="0"/>
                </a:moveTo>
                <a:lnTo>
                  <a:pt x="2571750" y="0"/>
                </a:lnTo>
                <a:lnTo>
                  <a:pt x="2571750" y="2571750"/>
                </a:lnTo>
                <a:lnTo>
                  <a:pt x="0" y="25717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CA"/>
          </a:p>
        </p:txBody>
      </p:sp>
      <p:sp>
        <p:nvSpPr>
          <p:cNvPr id="5" name="Freeform 5"/>
          <p:cNvSpPr/>
          <p:nvPr/>
        </p:nvSpPr>
        <p:spPr>
          <a:xfrm rot="5400000">
            <a:off x="13133981" y="5143500"/>
            <a:ext cx="2571750" cy="2571750"/>
          </a:xfrm>
          <a:custGeom>
            <a:avLst/>
            <a:gdLst/>
            <a:ahLst/>
            <a:cxnLst/>
            <a:rect l="l" t="t" r="r" b="b"/>
            <a:pathLst>
              <a:path w="2571750" h="2571750">
                <a:moveTo>
                  <a:pt x="0" y="0"/>
                </a:moveTo>
                <a:lnTo>
                  <a:pt x="2571750" y="0"/>
                </a:lnTo>
                <a:lnTo>
                  <a:pt x="2571750" y="2571750"/>
                </a:lnTo>
                <a:lnTo>
                  <a:pt x="0" y="25717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CA"/>
          </a:p>
        </p:txBody>
      </p:sp>
      <p:sp>
        <p:nvSpPr>
          <p:cNvPr id="6" name="Freeform 6"/>
          <p:cNvSpPr/>
          <p:nvPr/>
        </p:nvSpPr>
        <p:spPr>
          <a:xfrm>
            <a:off x="13133981" y="2571750"/>
            <a:ext cx="2571750" cy="2571750"/>
          </a:xfrm>
          <a:custGeom>
            <a:avLst/>
            <a:gdLst/>
            <a:ahLst/>
            <a:cxnLst/>
            <a:rect l="l" t="t" r="r" b="b"/>
            <a:pathLst>
              <a:path w="2571750" h="2571750">
                <a:moveTo>
                  <a:pt x="0" y="0"/>
                </a:moveTo>
                <a:lnTo>
                  <a:pt x="2571750" y="0"/>
                </a:lnTo>
                <a:lnTo>
                  <a:pt x="2571750" y="2571750"/>
                </a:lnTo>
                <a:lnTo>
                  <a:pt x="0" y="25717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CA"/>
          </a:p>
        </p:txBody>
      </p:sp>
      <p:sp>
        <p:nvSpPr>
          <p:cNvPr id="7" name="Freeform 7"/>
          <p:cNvSpPr/>
          <p:nvPr/>
        </p:nvSpPr>
        <p:spPr>
          <a:xfrm rot="-10800000">
            <a:off x="15716250" y="0"/>
            <a:ext cx="2571750" cy="2571750"/>
          </a:xfrm>
          <a:custGeom>
            <a:avLst/>
            <a:gdLst/>
            <a:ahLst/>
            <a:cxnLst/>
            <a:rect l="l" t="t" r="r" b="b"/>
            <a:pathLst>
              <a:path w="2571750" h="2571750">
                <a:moveTo>
                  <a:pt x="0" y="0"/>
                </a:moveTo>
                <a:lnTo>
                  <a:pt x="2571750" y="0"/>
                </a:lnTo>
                <a:lnTo>
                  <a:pt x="2571750" y="2571750"/>
                </a:lnTo>
                <a:lnTo>
                  <a:pt x="0" y="25717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CA"/>
          </a:p>
        </p:txBody>
      </p:sp>
      <p:sp>
        <p:nvSpPr>
          <p:cNvPr id="8" name="Freeform 8"/>
          <p:cNvSpPr/>
          <p:nvPr/>
        </p:nvSpPr>
        <p:spPr>
          <a:xfrm rot="-10800000">
            <a:off x="15716250" y="5143500"/>
            <a:ext cx="2571750" cy="2571750"/>
          </a:xfrm>
          <a:custGeom>
            <a:avLst/>
            <a:gdLst/>
            <a:ahLst/>
            <a:cxnLst/>
            <a:rect l="l" t="t" r="r" b="b"/>
            <a:pathLst>
              <a:path w="2571750" h="2571750">
                <a:moveTo>
                  <a:pt x="0" y="0"/>
                </a:moveTo>
                <a:lnTo>
                  <a:pt x="2571750" y="0"/>
                </a:lnTo>
                <a:lnTo>
                  <a:pt x="2571750" y="2571750"/>
                </a:lnTo>
                <a:lnTo>
                  <a:pt x="0" y="25717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CA"/>
          </a:p>
        </p:txBody>
      </p:sp>
      <p:sp>
        <p:nvSpPr>
          <p:cNvPr id="9" name="AutoShape 9"/>
          <p:cNvSpPr/>
          <p:nvPr/>
        </p:nvSpPr>
        <p:spPr>
          <a:xfrm>
            <a:off x="15536442" y="3857625"/>
            <a:ext cx="2931365" cy="0"/>
          </a:xfrm>
          <a:prstGeom prst="line">
            <a:avLst/>
          </a:prstGeom>
          <a:ln w="285750" cap="flat">
            <a:solidFill>
              <a:srgbClr val="FFF8EE"/>
            </a:solidFill>
            <a:prstDash val="solid"/>
            <a:headEnd type="none" w="sm" len="sm"/>
            <a:tailEnd type="none" w="sm" len="sm"/>
          </a:ln>
        </p:spPr>
        <p:txBody>
          <a:bodyPr/>
          <a:lstStyle/>
          <a:p>
            <a:endParaRPr lang="fr-CA"/>
          </a:p>
        </p:txBody>
      </p:sp>
      <p:sp>
        <p:nvSpPr>
          <p:cNvPr id="10" name="AutoShape 10"/>
          <p:cNvSpPr/>
          <p:nvPr/>
        </p:nvSpPr>
        <p:spPr>
          <a:xfrm flipV="1">
            <a:off x="14419856" y="7203537"/>
            <a:ext cx="0" cy="3443078"/>
          </a:xfrm>
          <a:prstGeom prst="line">
            <a:avLst/>
          </a:prstGeom>
          <a:ln w="285750" cap="flat">
            <a:solidFill>
              <a:srgbClr val="FFF8EE"/>
            </a:solidFill>
            <a:prstDash val="solid"/>
            <a:headEnd type="none" w="sm" len="sm"/>
            <a:tailEnd type="none" w="sm" len="sm"/>
          </a:ln>
        </p:spPr>
        <p:txBody>
          <a:bodyPr/>
          <a:lstStyle/>
          <a:p>
            <a:endParaRPr lang="fr-CA"/>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7080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2831667306"/>
              </p:ext>
            </p:extLst>
          </p:nvPr>
        </p:nvGraphicFramePr>
        <p:xfrm>
          <a:off x="854025" y="419100"/>
          <a:ext cx="16579950" cy="9220200"/>
        </p:xfrm>
        <a:graphic>
          <a:graphicData uri="http://schemas.openxmlformats.org/drawingml/2006/table">
            <a:tbl>
              <a:tblPr/>
              <a:tblGrid>
                <a:gridCol w="1660575">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12328575">
                  <a:extLst>
                    <a:ext uri="{9D8B030D-6E8A-4147-A177-3AD203B41FA5}">
                      <a16:colId xmlns:a16="http://schemas.microsoft.com/office/drawing/2014/main" val="20002"/>
                    </a:ext>
                  </a:extLst>
                </a:gridCol>
              </a:tblGrid>
              <a:tr h="1196237">
                <a:tc>
                  <a:txBody>
                    <a:bodyPr/>
                    <a:lstStyle/>
                    <a:p>
                      <a:pPr algn="ctr">
                        <a:lnSpc>
                          <a:spcPts val="3578"/>
                        </a:lnSpc>
                        <a:defRPr/>
                      </a:pPr>
                      <a:r>
                        <a:rPr lang="en-US" sz="2556" b="1" dirty="0">
                          <a:solidFill>
                            <a:srgbClr val="78060B"/>
                          </a:solidFill>
                          <a:latin typeface="Aileron Bold"/>
                        </a:rPr>
                        <a:t>Time</a:t>
                      </a:r>
                      <a:endParaRPr lang="en-US" sz="1100" b="1" dirty="0">
                        <a:solidFill>
                          <a:srgbClr val="78060B"/>
                        </a:solidFill>
                      </a:endParaRPr>
                    </a:p>
                  </a:txBody>
                  <a:tcPr marL="123825" marR="123825" marT="123825" marB="123825" anchor="ctr">
                    <a:lnL w="12700" cap="flat" cmpd="sng" algn="ctr">
                      <a:solidFill>
                        <a:srgbClr val="FFF8EE"/>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FFF8EE"/>
                    </a:solidFill>
                  </a:tcPr>
                </a:tc>
                <a:tc>
                  <a:txBody>
                    <a:bodyPr/>
                    <a:lstStyle/>
                    <a:p>
                      <a:pPr algn="ctr">
                        <a:lnSpc>
                          <a:spcPts val="3578"/>
                        </a:lnSpc>
                        <a:defRPr/>
                      </a:pPr>
                      <a:r>
                        <a:rPr lang="en-US" sz="2556" b="1" dirty="0">
                          <a:solidFill>
                            <a:srgbClr val="78060B"/>
                          </a:solidFill>
                          <a:latin typeface="Aileron Bold"/>
                        </a:rPr>
                        <a:t>Activity</a:t>
                      </a:r>
                      <a:endParaRPr lang="en-US" sz="1100" b="1" dirty="0">
                        <a:solidFill>
                          <a:srgbClr val="78060B"/>
                        </a:solidFill>
                      </a:endParaRPr>
                    </a:p>
                  </a:txBody>
                  <a:tcPr marL="123825" marR="123825" marT="123825" marB="12382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FFF8EE"/>
                    </a:solidFill>
                  </a:tcPr>
                </a:tc>
                <a:tc>
                  <a:txBody>
                    <a:bodyPr/>
                    <a:lstStyle/>
                    <a:p>
                      <a:pPr algn="ctr">
                        <a:lnSpc>
                          <a:spcPts val="3578"/>
                        </a:lnSpc>
                        <a:defRPr/>
                      </a:pPr>
                      <a:r>
                        <a:rPr lang="en-US" sz="2556" b="1" dirty="0">
                          <a:solidFill>
                            <a:srgbClr val="78060B"/>
                          </a:solidFill>
                          <a:latin typeface="Aileron Bold"/>
                        </a:rPr>
                        <a:t>Quick Description</a:t>
                      </a:r>
                      <a:endParaRPr lang="en-US" sz="1100" b="1" dirty="0">
                        <a:solidFill>
                          <a:srgbClr val="78060B"/>
                        </a:solidFill>
                      </a:endParaRPr>
                    </a:p>
                  </a:txBody>
                  <a:tcPr marL="123825" marR="123825" marT="123825" marB="123825" anchor="ctr">
                    <a:lnL w="0" cap="flat" cmpd="sng" algn="ctr">
                      <a:solidFill>
                        <a:srgbClr val="FFFFFF"/>
                      </a:solidFill>
                      <a:prstDash val="solid"/>
                      <a:round/>
                      <a:headEnd type="none" w="med" len="med"/>
                      <a:tailEnd type="none" w="med" len="med"/>
                    </a:lnL>
                    <a:lnR w="12700" cap="flat" cmpd="sng" algn="ctr">
                      <a:solidFill>
                        <a:srgbClr val="FFF8EE"/>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FFF8EE"/>
                    </a:solidFill>
                  </a:tcPr>
                </a:tc>
                <a:extLst>
                  <a:ext uri="{0D108BD9-81ED-4DB2-BD59-A6C34878D82A}">
                    <a16:rowId xmlns:a16="http://schemas.microsoft.com/office/drawing/2014/main" val="10000"/>
                  </a:ext>
                </a:extLst>
              </a:tr>
              <a:tr h="1671134">
                <a:tc>
                  <a:txBody>
                    <a:bodyPr/>
                    <a:lstStyle/>
                    <a:p>
                      <a:pPr algn="ctr">
                        <a:lnSpc>
                          <a:spcPts val="2556"/>
                        </a:lnSpc>
                        <a:defRPr/>
                      </a:pPr>
                      <a:r>
                        <a:rPr lang="en-US" sz="2400" dirty="0">
                          <a:solidFill>
                            <a:srgbClr val="FFF8EE"/>
                          </a:solidFill>
                          <a:latin typeface="Open Sauce Bold"/>
                        </a:rPr>
                        <a:t>8:55am</a:t>
                      </a:r>
                      <a:endParaRPr lang="en-US" sz="1400" dirty="0">
                        <a:solidFill>
                          <a:srgbClr val="FFF8EE"/>
                        </a:solidFill>
                      </a:endParaRPr>
                    </a:p>
                  </a:txBody>
                  <a:tcPr marL="123825" marR="123825" marT="123825" marB="123825" anchor="ctr">
                    <a:lnL w="12700" cap="flat" cmpd="sng" algn="ctr">
                      <a:solidFill>
                        <a:srgbClr val="FFF8EE"/>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algn="ctr">
                        <a:lnSpc>
                          <a:spcPts val="2556"/>
                        </a:lnSpc>
                        <a:defRPr/>
                      </a:pPr>
                      <a:r>
                        <a:rPr lang="en-US" sz="2400" dirty="0">
                          <a:solidFill>
                            <a:srgbClr val="FFF8EE"/>
                          </a:solidFill>
                          <a:latin typeface="Open Sauce Bold"/>
                        </a:rPr>
                        <a:t>Candle Lighting</a:t>
                      </a:r>
                      <a:endParaRPr lang="en-US" sz="1400" dirty="0">
                        <a:solidFill>
                          <a:srgbClr val="FFF8EE"/>
                        </a:solidFill>
                      </a:endParaRPr>
                    </a:p>
                  </a:txBody>
                  <a:tcPr marL="123825" marR="123825" marT="123825" marB="12382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algn="l">
                        <a:lnSpc>
                          <a:spcPts val="2556"/>
                        </a:lnSpc>
                        <a:defRPr/>
                      </a:pPr>
                      <a:r>
                        <a:rPr lang="en-US" sz="2400" dirty="0">
                          <a:solidFill>
                            <a:srgbClr val="FFF8EE"/>
                          </a:solidFill>
                          <a:latin typeface="Open Sauce"/>
                        </a:rPr>
                        <a:t>Choose scents that promote energy, confidence, and concentration like: citrus, mint, bergamot</a:t>
                      </a:r>
                      <a:endParaRPr lang="en-US" sz="1400" dirty="0">
                        <a:solidFill>
                          <a:srgbClr val="FFF8EE"/>
                        </a:solidFill>
                      </a:endParaRPr>
                    </a:p>
                  </a:txBody>
                  <a:tcPr marL="123825" marR="123825" marT="123825" marB="123825" anchor="ctr">
                    <a:lnL w="0" cap="flat" cmpd="sng" algn="ctr">
                      <a:solidFill>
                        <a:srgbClr val="FFFFFF"/>
                      </a:solidFill>
                      <a:prstDash val="solid"/>
                      <a:round/>
                      <a:headEnd type="none" w="med" len="med"/>
                      <a:tailEnd type="none" w="med" len="med"/>
                    </a:lnL>
                    <a:lnR w="12700" cap="flat" cmpd="sng" algn="ctr">
                      <a:solidFill>
                        <a:srgbClr val="FFF8EE"/>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extLst>
                  <a:ext uri="{0D108BD9-81ED-4DB2-BD59-A6C34878D82A}">
                    <a16:rowId xmlns:a16="http://schemas.microsoft.com/office/drawing/2014/main" val="10001"/>
                  </a:ext>
                </a:extLst>
              </a:tr>
              <a:tr h="2410478">
                <a:tc>
                  <a:txBody>
                    <a:bodyPr/>
                    <a:lstStyle/>
                    <a:p>
                      <a:pPr algn="ctr">
                        <a:lnSpc>
                          <a:spcPts val="2556"/>
                        </a:lnSpc>
                        <a:defRPr/>
                      </a:pPr>
                      <a:r>
                        <a:rPr lang="en-US" sz="2400" dirty="0">
                          <a:solidFill>
                            <a:srgbClr val="FFF8EE"/>
                          </a:solidFill>
                          <a:latin typeface="Open Sauce Bold"/>
                        </a:rPr>
                        <a:t>9am to 10:30am</a:t>
                      </a:r>
                      <a:endParaRPr lang="en-US" sz="1400" dirty="0">
                        <a:solidFill>
                          <a:srgbClr val="FFF8EE"/>
                        </a:solidFill>
                      </a:endParaRPr>
                    </a:p>
                  </a:txBody>
                  <a:tcPr marL="123825" marR="123825" marT="123825" marB="123825" anchor="ctr">
                    <a:lnL w="12700" cap="flat" cmpd="sng" algn="ctr">
                      <a:solidFill>
                        <a:srgbClr val="FFF8EE"/>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algn="ctr">
                        <a:lnSpc>
                          <a:spcPts val="2556"/>
                        </a:lnSpc>
                        <a:defRPr/>
                      </a:pPr>
                      <a:r>
                        <a:rPr lang="en-US" sz="2400" dirty="0">
                          <a:solidFill>
                            <a:srgbClr val="FFF8EE"/>
                          </a:solidFill>
                          <a:latin typeface="Open Sauce Bold"/>
                        </a:rPr>
                        <a:t>Show don’t Tell  exercise</a:t>
                      </a:r>
                      <a:endParaRPr lang="en-US" sz="1400" dirty="0">
                        <a:solidFill>
                          <a:srgbClr val="FFF8EE"/>
                        </a:solidFill>
                      </a:endParaRPr>
                    </a:p>
                  </a:txBody>
                  <a:tcPr marL="123825" marR="123825" marT="123825" marB="12382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marL="342900" indent="-342900" algn="l">
                        <a:lnSpc>
                          <a:spcPts val="2556"/>
                        </a:lnSpc>
                        <a:buFont typeface="Arial" panose="020B0604020202020204" pitchFamily="34" charset="0"/>
                        <a:buChar char="•"/>
                        <a:defRPr/>
                      </a:pPr>
                      <a:r>
                        <a:rPr lang="en-US" sz="2400" dirty="0">
                          <a:solidFill>
                            <a:srgbClr val="FFF8EE"/>
                          </a:solidFill>
                          <a:latin typeface="Open Sauce"/>
                        </a:rPr>
                        <a:t>In your existing text, circle the first 10 sensory words (i.e. verbs that relate to the 5 sense like, smell, feel, hear, etc.) </a:t>
                      </a:r>
                      <a:endParaRPr lang="en-US" sz="1400" dirty="0">
                        <a:solidFill>
                          <a:srgbClr val="FFF8EE"/>
                        </a:solidFill>
                      </a:endParaRPr>
                    </a:p>
                    <a:p>
                      <a:pPr marL="342900" indent="-342900" algn="l">
                        <a:lnSpc>
                          <a:spcPts val="2556"/>
                        </a:lnSpc>
                        <a:buFont typeface="Arial" panose="020B0604020202020204" pitchFamily="34" charset="0"/>
                        <a:buChar char="•"/>
                      </a:pPr>
                      <a:r>
                        <a:rPr lang="en-US" sz="2400" dirty="0">
                          <a:solidFill>
                            <a:srgbClr val="FFF8EE"/>
                          </a:solidFill>
                          <a:latin typeface="Open Sauce"/>
                        </a:rPr>
                        <a:t>For each circled word, define exactly how your character is experiencing this sense.</a:t>
                      </a:r>
                    </a:p>
                    <a:p>
                      <a:pPr marL="342900" indent="-342900" algn="l">
                        <a:lnSpc>
                          <a:spcPts val="2556"/>
                        </a:lnSpc>
                        <a:buFont typeface="Arial" panose="020B0604020202020204" pitchFamily="34" charset="0"/>
                        <a:buChar char="•"/>
                      </a:pPr>
                      <a:r>
                        <a:rPr lang="en-US" sz="2400" dirty="0">
                          <a:solidFill>
                            <a:srgbClr val="FFF8EE"/>
                          </a:solidFill>
                          <a:latin typeface="Open Sauce"/>
                        </a:rPr>
                        <a:t>You can do the same with emotional words (e.g. terrified, happy, etc.) and define how the character is physically experiencing this emotion.</a:t>
                      </a:r>
                    </a:p>
                  </a:txBody>
                  <a:tcPr marL="123825" marR="123825" marT="123825" marB="123825" anchor="ctr">
                    <a:lnL w="0" cap="flat" cmpd="sng" algn="ctr">
                      <a:solidFill>
                        <a:srgbClr val="FFFFFF"/>
                      </a:solidFill>
                      <a:prstDash val="solid"/>
                      <a:round/>
                      <a:headEnd type="none" w="med" len="med"/>
                      <a:tailEnd type="none" w="med" len="med"/>
                    </a:lnL>
                    <a:lnR w="12700" cap="flat" cmpd="sng" algn="ctr">
                      <a:solidFill>
                        <a:srgbClr val="FFF8EE"/>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extLst>
                  <a:ext uri="{0D108BD9-81ED-4DB2-BD59-A6C34878D82A}">
                    <a16:rowId xmlns:a16="http://schemas.microsoft.com/office/drawing/2014/main" val="10002"/>
                  </a:ext>
                </a:extLst>
              </a:tr>
              <a:tr h="2410478">
                <a:tc>
                  <a:txBody>
                    <a:bodyPr/>
                    <a:lstStyle/>
                    <a:p>
                      <a:pPr algn="ctr">
                        <a:lnSpc>
                          <a:spcPts val="2556"/>
                        </a:lnSpc>
                        <a:defRPr/>
                      </a:pPr>
                      <a:r>
                        <a:rPr lang="en-US" sz="2400">
                          <a:solidFill>
                            <a:srgbClr val="FFF8EE"/>
                          </a:solidFill>
                          <a:latin typeface="Open Sauce Bold"/>
                        </a:rPr>
                        <a:t>10:30am to 12pm</a:t>
                      </a:r>
                      <a:endParaRPr lang="en-US" sz="1400">
                        <a:solidFill>
                          <a:srgbClr val="FFF8EE"/>
                        </a:solidFill>
                      </a:endParaRPr>
                    </a:p>
                  </a:txBody>
                  <a:tcPr marL="123825" marR="123825" marT="123825" marB="123825" anchor="ctr">
                    <a:lnL w="12700" cap="flat" cmpd="sng" algn="ctr">
                      <a:solidFill>
                        <a:srgbClr val="FFF8EE"/>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algn="ctr">
                        <a:lnSpc>
                          <a:spcPts val="2556"/>
                        </a:lnSpc>
                        <a:defRPr/>
                      </a:pPr>
                      <a:r>
                        <a:rPr lang="en-US" sz="2400" dirty="0">
                          <a:solidFill>
                            <a:srgbClr val="FFF8EE"/>
                          </a:solidFill>
                          <a:latin typeface="Open Sauce Bold"/>
                        </a:rPr>
                        <a:t>Character development exercise: Slice of Life</a:t>
                      </a:r>
                      <a:endParaRPr lang="en-US" sz="1400" dirty="0">
                        <a:solidFill>
                          <a:srgbClr val="FFF8EE"/>
                        </a:solidFill>
                      </a:endParaRPr>
                    </a:p>
                  </a:txBody>
                  <a:tcPr marL="123825" marR="123825" marT="123825" marB="12382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marL="342900" indent="-342900" algn="l">
                        <a:lnSpc>
                          <a:spcPts val="2556"/>
                        </a:lnSpc>
                        <a:buFont typeface="Arial" panose="020B0604020202020204" pitchFamily="34" charset="0"/>
                        <a:buChar char="•"/>
                        <a:defRPr/>
                      </a:pPr>
                      <a:r>
                        <a:rPr lang="en-US" sz="2400" dirty="0">
                          <a:solidFill>
                            <a:srgbClr val="FFF8EE"/>
                          </a:solidFill>
                          <a:latin typeface="Open Sauce"/>
                        </a:rPr>
                        <a:t>For 2 major defined characters (i.e. characters with a completed </a:t>
                      </a:r>
                      <a:r>
                        <a:rPr lang="en-US" sz="2400">
                          <a:solidFill>
                            <a:srgbClr val="FFF8EE"/>
                          </a:solidFill>
                          <a:latin typeface="Open Sauce"/>
                        </a:rPr>
                        <a:t>character sheet) write </a:t>
                      </a:r>
                      <a:r>
                        <a:rPr lang="en-US" sz="2400" dirty="0">
                          <a:solidFill>
                            <a:srgbClr val="FFF8EE"/>
                          </a:solidFill>
                          <a:latin typeface="Open Sauce"/>
                        </a:rPr>
                        <a:t>a scene about their life, so closely linked to the character itself that it would not necessarily make it into your story. Choose a slice of their life that can be either mundane or important but helps better understand the character</a:t>
                      </a:r>
                    </a:p>
                    <a:p>
                      <a:pPr marL="342900" indent="-342900" algn="l">
                        <a:lnSpc>
                          <a:spcPts val="2556"/>
                        </a:lnSpc>
                        <a:buFont typeface="Arial" panose="020B0604020202020204" pitchFamily="34" charset="0"/>
                        <a:buChar char="•"/>
                      </a:pPr>
                      <a:r>
                        <a:rPr lang="en-US" sz="2400" dirty="0">
                          <a:solidFill>
                            <a:srgbClr val="FFF8EE"/>
                          </a:solidFill>
                          <a:latin typeface="Open Sauce"/>
                        </a:rPr>
                        <a:t>Write it from their point of view</a:t>
                      </a:r>
                    </a:p>
                  </a:txBody>
                  <a:tcPr marL="123825" marR="123825" marT="123825" marB="123825" anchor="ctr">
                    <a:lnL w="0" cap="flat" cmpd="sng" algn="ctr">
                      <a:solidFill>
                        <a:srgbClr val="FFFFFF"/>
                      </a:solidFill>
                      <a:prstDash val="solid"/>
                      <a:round/>
                      <a:headEnd type="none" w="med" len="med"/>
                      <a:tailEnd type="none" w="med" len="med"/>
                    </a:lnL>
                    <a:lnR w="12700" cap="flat" cmpd="sng" algn="ctr">
                      <a:solidFill>
                        <a:srgbClr val="FFF8EE"/>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extLst>
                  <a:ext uri="{0D108BD9-81ED-4DB2-BD59-A6C34878D82A}">
                    <a16:rowId xmlns:a16="http://schemas.microsoft.com/office/drawing/2014/main" val="10003"/>
                  </a:ext>
                </a:extLst>
              </a:tr>
              <a:tr h="1531873">
                <a:tc>
                  <a:txBody>
                    <a:bodyPr/>
                    <a:lstStyle/>
                    <a:p>
                      <a:pPr algn="ctr">
                        <a:lnSpc>
                          <a:spcPts val="2556"/>
                        </a:lnSpc>
                        <a:defRPr/>
                      </a:pPr>
                      <a:r>
                        <a:rPr lang="en-US" sz="2400">
                          <a:solidFill>
                            <a:srgbClr val="FFF8EE"/>
                          </a:solidFill>
                          <a:latin typeface="Open Sauce Bold"/>
                        </a:rPr>
                        <a:t>12pm to 1pm</a:t>
                      </a:r>
                      <a:endParaRPr lang="en-US" sz="1400">
                        <a:solidFill>
                          <a:srgbClr val="FFF8EE"/>
                        </a:solidFill>
                      </a:endParaRPr>
                    </a:p>
                  </a:txBody>
                  <a:tcPr marL="123825" marR="123825" marT="123825" marB="123825" anchor="ctr">
                    <a:lnL w="12700" cap="flat" cmpd="sng" algn="ctr">
                      <a:solidFill>
                        <a:srgbClr val="FFF8EE"/>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algn="ctr">
                        <a:lnSpc>
                          <a:spcPts val="2556"/>
                        </a:lnSpc>
                        <a:defRPr/>
                      </a:pPr>
                      <a:r>
                        <a:rPr lang="en-US" sz="2400">
                          <a:solidFill>
                            <a:srgbClr val="FFF8EE"/>
                          </a:solidFill>
                          <a:latin typeface="Open Sauce Bold"/>
                        </a:rPr>
                        <a:t>Hiking or walking </a:t>
                      </a:r>
                      <a:endParaRPr lang="en-US" sz="1400">
                        <a:solidFill>
                          <a:srgbClr val="FFF8EE"/>
                        </a:solidFill>
                      </a:endParaRPr>
                    </a:p>
                  </a:txBody>
                  <a:tcPr marL="123825" marR="123825" marT="123825" marB="12382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algn="l">
                        <a:lnSpc>
                          <a:spcPts val="2556"/>
                        </a:lnSpc>
                        <a:defRPr/>
                      </a:pPr>
                      <a:r>
                        <a:rPr lang="en-US" sz="2400" dirty="0">
                          <a:solidFill>
                            <a:srgbClr val="FFF8EE"/>
                          </a:solidFill>
                          <a:latin typeface="Open Sauce"/>
                        </a:rPr>
                        <a:t>Find a place where you can walk or hike and take the hour to clear your mind, reflect and enjoy your environment. Use this time to boost your energy and spark inspiration.</a:t>
                      </a:r>
                      <a:endParaRPr lang="en-US" sz="1400" dirty="0">
                        <a:solidFill>
                          <a:srgbClr val="FFF8EE"/>
                        </a:solidFill>
                      </a:endParaRPr>
                    </a:p>
                  </a:txBody>
                  <a:tcPr marL="123825" marR="123825" marT="123825" marB="123825" anchor="ctr">
                    <a:lnL w="0" cap="flat" cmpd="sng" algn="ctr">
                      <a:solidFill>
                        <a:srgbClr val="FFFFFF"/>
                      </a:solidFill>
                      <a:prstDash val="solid"/>
                      <a:round/>
                      <a:headEnd type="none" w="med" len="med"/>
                      <a:tailEnd type="none" w="med" len="med"/>
                    </a:lnL>
                    <a:lnR w="12700" cap="flat" cmpd="sng" algn="ctr">
                      <a:solidFill>
                        <a:srgbClr val="FFF8EE"/>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70808"/>
        </a:solidFill>
        <a:effectLst/>
      </p:bgPr>
    </p:bg>
    <p:spTree>
      <p:nvGrpSpPr>
        <p:cNvPr id="1" name="">
          <a:extLst>
            <a:ext uri="{FF2B5EF4-FFF2-40B4-BE49-F238E27FC236}">
              <a16:creationId xmlns:a16="http://schemas.microsoft.com/office/drawing/2014/main" id="{BA26F4DC-96EE-B768-35FC-7AD8DC448BC9}"/>
            </a:ext>
          </a:extLst>
        </p:cNvPr>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BA0FE865-86D9-2DC5-CB7C-B5B39C2FFF60}"/>
              </a:ext>
            </a:extLst>
          </p:cNvPr>
          <p:cNvGraphicFramePr>
            <a:graphicFrameLocks noGrp="1"/>
          </p:cNvGraphicFramePr>
          <p:nvPr>
            <p:extLst>
              <p:ext uri="{D42A27DB-BD31-4B8C-83A1-F6EECF244321}">
                <p14:modId xmlns:p14="http://schemas.microsoft.com/office/powerpoint/2010/main" val="3328910043"/>
              </p:ext>
            </p:extLst>
          </p:nvPr>
        </p:nvGraphicFramePr>
        <p:xfrm>
          <a:off x="854025" y="419100"/>
          <a:ext cx="16579950" cy="9220200"/>
        </p:xfrm>
        <a:graphic>
          <a:graphicData uri="http://schemas.openxmlformats.org/drawingml/2006/table">
            <a:tbl>
              <a:tblPr/>
              <a:tblGrid>
                <a:gridCol w="135315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12636000">
                  <a:extLst>
                    <a:ext uri="{9D8B030D-6E8A-4147-A177-3AD203B41FA5}">
                      <a16:colId xmlns:a16="http://schemas.microsoft.com/office/drawing/2014/main" val="20002"/>
                    </a:ext>
                  </a:extLst>
                </a:gridCol>
              </a:tblGrid>
              <a:tr h="1196237">
                <a:tc>
                  <a:txBody>
                    <a:bodyPr/>
                    <a:lstStyle/>
                    <a:p>
                      <a:pPr algn="ctr">
                        <a:lnSpc>
                          <a:spcPts val="3578"/>
                        </a:lnSpc>
                        <a:defRPr/>
                      </a:pPr>
                      <a:r>
                        <a:rPr lang="en-US" sz="2556" b="1" dirty="0">
                          <a:solidFill>
                            <a:srgbClr val="78060B"/>
                          </a:solidFill>
                          <a:latin typeface="Arial" panose="020B0604020202020204" pitchFamily="34" charset="0"/>
                          <a:cs typeface="Arial" panose="020B0604020202020204" pitchFamily="34" charset="0"/>
                        </a:rPr>
                        <a:t>Time</a:t>
                      </a:r>
                      <a:endParaRPr lang="en-US" sz="1100" b="1" dirty="0">
                        <a:solidFill>
                          <a:srgbClr val="78060B"/>
                        </a:solidFill>
                        <a:latin typeface="Arial" panose="020B0604020202020204" pitchFamily="34" charset="0"/>
                        <a:cs typeface="Arial" panose="020B0604020202020204" pitchFamily="34" charset="0"/>
                      </a:endParaRPr>
                    </a:p>
                  </a:txBody>
                  <a:tcPr marL="123825" marR="123825" marT="123825" marB="123825" anchor="ctr">
                    <a:lnL w="12700" cap="flat" cmpd="sng" algn="ctr">
                      <a:solidFill>
                        <a:srgbClr val="FFF8EE"/>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FFF8EE"/>
                    </a:solidFill>
                  </a:tcPr>
                </a:tc>
                <a:tc>
                  <a:txBody>
                    <a:bodyPr/>
                    <a:lstStyle/>
                    <a:p>
                      <a:pPr algn="ctr">
                        <a:lnSpc>
                          <a:spcPts val="3578"/>
                        </a:lnSpc>
                        <a:defRPr/>
                      </a:pPr>
                      <a:r>
                        <a:rPr lang="en-US" sz="2556" b="1" dirty="0">
                          <a:solidFill>
                            <a:srgbClr val="78060B"/>
                          </a:solidFill>
                          <a:latin typeface="Arial" panose="020B0604020202020204" pitchFamily="34" charset="0"/>
                          <a:cs typeface="Arial" panose="020B0604020202020204" pitchFamily="34" charset="0"/>
                        </a:rPr>
                        <a:t>Activity</a:t>
                      </a:r>
                      <a:endParaRPr lang="en-US" sz="1100" b="1" dirty="0">
                        <a:solidFill>
                          <a:srgbClr val="78060B"/>
                        </a:solidFill>
                        <a:latin typeface="Arial" panose="020B0604020202020204" pitchFamily="34" charset="0"/>
                        <a:cs typeface="Arial" panose="020B0604020202020204" pitchFamily="34" charset="0"/>
                      </a:endParaRPr>
                    </a:p>
                  </a:txBody>
                  <a:tcPr marL="123825" marR="123825" marT="123825" marB="12382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FFF8EE"/>
                    </a:solidFill>
                  </a:tcPr>
                </a:tc>
                <a:tc>
                  <a:txBody>
                    <a:bodyPr/>
                    <a:lstStyle/>
                    <a:p>
                      <a:pPr algn="ctr">
                        <a:lnSpc>
                          <a:spcPts val="3578"/>
                        </a:lnSpc>
                        <a:defRPr/>
                      </a:pPr>
                      <a:r>
                        <a:rPr lang="en-US" sz="2556" b="1" dirty="0">
                          <a:solidFill>
                            <a:srgbClr val="78060B"/>
                          </a:solidFill>
                          <a:latin typeface="Arial" panose="020B0604020202020204" pitchFamily="34" charset="0"/>
                          <a:cs typeface="Arial" panose="020B0604020202020204" pitchFamily="34" charset="0"/>
                        </a:rPr>
                        <a:t>Quick Description</a:t>
                      </a:r>
                      <a:endParaRPr lang="en-US" sz="1100" b="1" dirty="0">
                        <a:solidFill>
                          <a:srgbClr val="78060B"/>
                        </a:solidFill>
                        <a:latin typeface="Arial" panose="020B0604020202020204" pitchFamily="34" charset="0"/>
                        <a:cs typeface="Arial" panose="020B0604020202020204" pitchFamily="34" charset="0"/>
                      </a:endParaRPr>
                    </a:p>
                  </a:txBody>
                  <a:tcPr marL="123825" marR="123825" marT="123825" marB="123825" anchor="ctr">
                    <a:lnL w="0" cap="flat" cmpd="sng" algn="ctr">
                      <a:solidFill>
                        <a:srgbClr val="FFFFFF"/>
                      </a:solidFill>
                      <a:prstDash val="solid"/>
                      <a:round/>
                      <a:headEnd type="none" w="med" len="med"/>
                      <a:tailEnd type="none" w="med" len="med"/>
                    </a:lnL>
                    <a:lnR w="12700" cap="flat" cmpd="sng" algn="ctr">
                      <a:solidFill>
                        <a:srgbClr val="FFF8EE"/>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FFF8EE"/>
                    </a:solidFill>
                  </a:tcPr>
                </a:tc>
                <a:extLst>
                  <a:ext uri="{0D108BD9-81ED-4DB2-BD59-A6C34878D82A}">
                    <a16:rowId xmlns:a16="http://schemas.microsoft.com/office/drawing/2014/main" val="10000"/>
                  </a:ext>
                </a:extLst>
              </a:tr>
              <a:tr h="1671134">
                <a:tc>
                  <a:txBody>
                    <a:bodyPr/>
                    <a:lstStyle/>
                    <a:p>
                      <a:pPr algn="ctr">
                        <a:lnSpc>
                          <a:spcPts val="2556"/>
                        </a:lnSpc>
                        <a:defRPr/>
                      </a:pPr>
                      <a:r>
                        <a:rPr lang="en-US" sz="2400" b="1" dirty="0">
                          <a:solidFill>
                            <a:srgbClr val="FFF8EE"/>
                          </a:solidFill>
                          <a:latin typeface="Arial" panose="020B0604020202020204" pitchFamily="34" charset="0"/>
                          <a:cs typeface="Arial" panose="020B0604020202020204" pitchFamily="34" charset="0"/>
                        </a:rPr>
                        <a:t>1pm to 2pm</a:t>
                      </a:r>
                      <a:endParaRPr lang="en-US" sz="1400" b="1" dirty="0">
                        <a:solidFill>
                          <a:srgbClr val="FFF8EE"/>
                        </a:solidFill>
                        <a:latin typeface="Arial" panose="020B0604020202020204" pitchFamily="34" charset="0"/>
                        <a:cs typeface="Arial" panose="020B0604020202020204" pitchFamily="34" charset="0"/>
                      </a:endParaRPr>
                    </a:p>
                  </a:txBody>
                  <a:tcPr marL="123825" marR="123825" marT="123825" marB="123825" anchor="ctr">
                    <a:lnL w="12700" cap="flat" cmpd="sng" algn="ctr">
                      <a:solidFill>
                        <a:srgbClr val="FFF8EE"/>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algn="ctr">
                        <a:lnSpc>
                          <a:spcPts val="2556"/>
                        </a:lnSpc>
                        <a:defRPr/>
                      </a:pPr>
                      <a:r>
                        <a:rPr lang="en-US" sz="2400" b="1" dirty="0">
                          <a:solidFill>
                            <a:srgbClr val="FFF8EE"/>
                          </a:solidFill>
                          <a:latin typeface="Arial" panose="020B0604020202020204" pitchFamily="34" charset="0"/>
                          <a:cs typeface="Arial" panose="020B0604020202020204" pitchFamily="34" charset="0"/>
                        </a:rPr>
                        <a:t>Lunch</a:t>
                      </a:r>
                      <a:endParaRPr lang="en-US" sz="1400" b="1" dirty="0">
                        <a:solidFill>
                          <a:srgbClr val="FFF8EE"/>
                        </a:solidFill>
                        <a:latin typeface="Arial" panose="020B0604020202020204" pitchFamily="34" charset="0"/>
                        <a:cs typeface="Arial" panose="020B0604020202020204" pitchFamily="34" charset="0"/>
                      </a:endParaRPr>
                    </a:p>
                  </a:txBody>
                  <a:tcPr marL="123825" marR="123825" marT="123825" marB="12382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algn="l">
                        <a:lnSpc>
                          <a:spcPts val="2556"/>
                        </a:lnSpc>
                        <a:defRPr/>
                      </a:pPr>
                      <a:r>
                        <a:rPr lang="en-US" sz="2400" dirty="0">
                          <a:solidFill>
                            <a:srgbClr val="FFF8EE"/>
                          </a:solidFill>
                          <a:latin typeface="Arial" panose="020B0604020202020204" pitchFamily="34" charset="0"/>
                          <a:cs typeface="Arial" panose="020B0604020202020204" pitchFamily="34" charset="0"/>
                        </a:rPr>
                        <a:t>Ideally, eat outside the space you are using for the retreat, enjoy your meal and observe the people around you and the way they are behaving, take mental notes.</a:t>
                      </a:r>
                      <a:endParaRPr lang="en-US" sz="1400" dirty="0">
                        <a:solidFill>
                          <a:srgbClr val="FFF8EE"/>
                        </a:solidFill>
                        <a:latin typeface="Arial" panose="020B0604020202020204" pitchFamily="34" charset="0"/>
                        <a:cs typeface="Arial" panose="020B0604020202020204" pitchFamily="34" charset="0"/>
                      </a:endParaRPr>
                    </a:p>
                  </a:txBody>
                  <a:tcPr marL="123825" marR="123825" marT="123825" marB="123825" anchor="ctr">
                    <a:lnL w="0" cap="flat" cmpd="sng" algn="ctr">
                      <a:solidFill>
                        <a:srgbClr val="FFFFFF"/>
                      </a:solidFill>
                      <a:prstDash val="solid"/>
                      <a:round/>
                      <a:headEnd type="none" w="med" len="med"/>
                      <a:tailEnd type="none" w="med" len="med"/>
                    </a:lnL>
                    <a:lnR w="12700" cap="flat" cmpd="sng" algn="ctr">
                      <a:solidFill>
                        <a:srgbClr val="FFF8EE"/>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extLst>
                  <a:ext uri="{0D108BD9-81ED-4DB2-BD59-A6C34878D82A}">
                    <a16:rowId xmlns:a16="http://schemas.microsoft.com/office/drawing/2014/main" val="10001"/>
                  </a:ext>
                </a:extLst>
              </a:tr>
              <a:tr h="2410478">
                <a:tc>
                  <a:txBody>
                    <a:bodyPr/>
                    <a:lstStyle/>
                    <a:p>
                      <a:pPr algn="ctr">
                        <a:lnSpc>
                          <a:spcPts val="2556"/>
                        </a:lnSpc>
                        <a:defRPr/>
                      </a:pPr>
                      <a:r>
                        <a:rPr lang="en-US" sz="2400" b="1" dirty="0">
                          <a:solidFill>
                            <a:srgbClr val="FFF8EE"/>
                          </a:solidFill>
                          <a:latin typeface="Arial" panose="020B0604020202020204" pitchFamily="34" charset="0"/>
                          <a:cs typeface="Arial" panose="020B0604020202020204" pitchFamily="34" charset="0"/>
                        </a:rPr>
                        <a:t>2pm to 4pm</a:t>
                      </a:r>
                      <a:endParaRPr lang="en-US" sz="1400" b="1" dirty="0">
                        <a:solidFill>
                          <a:srgbClr val="FFF8EE"/>
                        </a:solidFill>
                        <a:latin typeface="Arial" panose="020B0604020202020204" pitchFamily="34" charset="0"/>
                        <a:cs typeface="Arial" panose="020B0604020202020204" pitchFamily="34" charset="0"/>
                      </a:endParaRPr>
                    </a:p>
                  </a:txBody>
                  <a:tcPr marL="123825" marR="123825" marT="123825" marB="123825" anchor="ctr">
                    <a:lnL w="12700" cap="flat" cmpd="sng" algn="ctr">
                      <a:solidFill>
                        <a:srgbClr val="FFF8EE"/>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algn="ctr">
                        <a:lnSpc>
                          <a:spcPts val="2556"/>
                        </a:lnSpc>
                        <a:defRPr/>
                      </a:pPr>
                      <a:r>
                        <a:rPr lang="en-US" sz="2400" b="1" dirty="0">
                          <a:solidFill>
                            <a:srgbClr val="FFF8EE"/>
                          </a:solidFill>
                          <a:latin typeface="Arial" panose="020B0604020202020204" pitchFamily="34" charset="0"/>
                          <a:cs typeface="Arial" panose="020B0604020202020204" pitchFamily="34" charset="0"/>
                        </a:rPr>
                        <a:t>Write</a:t>
                      </a:r>
                      <a:endParaRPr lang="en-US" sz="1400" b="1" dirty="0">
                        <a:solidFill>
                          <a:srgbClr val="FFF8EE"/>
                        </a:solidFill>
                        <a:latin typeface="Arial" panose="020B0604020202020204" pitchFamily="34" charset="0"/>
                        <a:cs typeface="Arial" panose="020B0604020202020204" pitchFamily="34" charset="0"/>
                      </a:endParaRPr>
                    </a:p>
                  </a:txBody>
                  <a:tcPr marL="123825" marR="123825" marT="123825" marB="12382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algn="l">
                        <a:lnSpc>
                          <a:spcPts val="2556"/>
                        </a:lnSpc>
                        <a:defRPr/>
                      </a:pPr>
                      <a:r>
                        <a:rPr lang="en-US" sz="2400" dirty="0">
                          <a:solidFill>
                            <a:srgbClr val="FFF8EE"/>
                          </a:solidFill>
                          <a:latin typeface="Arial" panose="020B0604020202020204" pitchFamily="34" charset="0"/>
                          <a:cs typeface="Arial" panose="020B0604020202020204" pitchFamily="34" charset="0"/>
                        </a:rPr>
                        <a:t>Two hours to write and let everything flow out, use what you’ve created during the morning’s exercises to perfect what you’ve already wrote. If you have difficulty focusing, make use of the Pomodoro method.</a:t>
                      </a:r>
                      <a:endParaRPr lang="en-US" sz="1400" dirty="0">
                        <a:solidFill>
                          <a:srgbClr val="FFF8EE"/>
                        </a:solidFill>
                        <a:latin typeface="Arial" panose="020B0604020202020204" pitchFamily="34" charset="0"/>
                        <a:cs typeface="Arial" panose="020B0604020202020204" pitchFamily="34" charset="0"/>
                      </a:endParaRPr>
                    </a:p>
                  </a:txBody>
                  <a:tcPr marL="123825" marR="123825" marT="123825" marB="123825" anchor="ctr">
                    <a:lnL w="0" cap="flat" cmpd="sng" algn="ctr">
                      <a:solidFill>
                        <a:srgbClr val="FFFFFF"/>
                      </a:solidFill>
                      <a:prstDash val="solid"/>
                      <a:round/>
                      <a:headEnd type="none" w="med" len="med"/>
                      <a:tailEnd type="none" w="med" len="med"/>
                    </a:lnL>
                    <a:lnR w="12700" cap="flat" cmpd="sng" algn="ctr">
                      <a:solidFill>
                        <a:srgbClr val="FFF8EE"/>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extLst>
                  <a:ext uri="{0D108BD9-81ED-4DB2-BD59-A6C34878D82A}">
                    <a16:rowId xmlns:a16="http://schemas.microsoft.com/office/drawing/2014/main" val="10002"/>
                  </a:ext>
                </a:extLst>
              </a:tr>
              <a:tr h="2410478">
                <a:tc>
                  <a:txBody>
                    <a:bodyPr/>
                    <a:lstStyle/>
                    <a:p>
                      <a:pPr algn="ctr">
                        <a:lnSpc>
                          <a:spcPts val="2556"/>
                        </a:lnSpc>
                        <a:defRPr/>
                      </a:pPr>
                      <a:r>
                        <a:rPr lang="en-US" sz="2400" b="1">
                          <a:solidFill>
                            <a:srgbClr val="FFF8EE"/>
                          </a:solidFill>
                          <a:latin typeface="Arial" panose="020B0604020202020204" pitchFamily="34" charset="0"/>
                          <a:cs typeface="Arial" panose="020B0604020202020204" pitchFamily="34" charset="0"/>
                        </a:rPr>
                        <a:t>4pm to 5pm</a:t>
                      </a:r>
                      <a:endParaRPr lang="en-US" sz="1400" b="1">
                        <a:solidFill>
                          <a:srgbClr val="FFF8EE"/>
                        </a:solidFill>
                        <a:latin typeface="Arial" panose="020B0604020202020204" pitchFamily="34" charset="0"/>
                        <a:cs typeface="Arial" panose="020B0604020202020204" pitchFamily="34" charset="0"/>
                      </a:endParaRPr>
                    </a:p>
                  </a:txBody>
                  <a:tcPr marL="123825" marR="123825" marT="123825" marB="123825" anchor="ctr">
                    <a:lnL w="12700" cap="flat" cmpd="sng" algn="ctr">
                      <a:solidFill>
                        <a:srgbClr val="FFF8EE"/>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algn="ctr">
                        <a:lnSpc>
                          <a:spcPts val="2556"/>
                        </a:lnSpc>
                        <a:defRPr/>
                      </a:pPr>
                      <a:r>
                        <a:rPr lang="en-US" sz="2400" b="1" dirty="0">
                          <a:solidFill>
                            <a:srgbClr val="FFF8EE"/>
                          </a:solidFill>
                          <a:latin typeface="Arial" panose="020B0604020202020204" pitchFamily="34" charset="0"/>
                          <a:cs typeface="Arial" panose="020B0604020202020204" pitchFamily="34" charset="0"/>
                        </a:rPr>
                        <a:t>Yoga</a:t>
                      </a:r>
                      <a:endParaRPr lang="en-US" sz="1400" b="1" dirty="0">
                        <a:solidFill>
                          <a:srgbClr val="FFF8EE"/>
                        </a:solidFill>
                        <a:latin typeface="Arial" panose="020B0604020202020204" pitchFamily="34" charset="0"/>
                        <a:cs typeface="Arial" panose="020B0604020202020204" pitchFamily="34" charset="0"/>
                      </a:endParaRPr>
                    </a:p>
                  </a:txBody>
                  <a:tcPr marL="123825" marR="123825" marT="123825" marB="12382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algn="l">
                        <a:lnSpc>
                          <a:spcPts val="2556"/>
                        </a:lnSpc>
                        <a:defRPr/>
                      </a:pPr>
                      <a:r>
                        <a:rPr lang="en-US" sz="2400" dirty="0">
                          <a:solidFill>
                            <a:srgbClr val="FFF8EE"/>
                          </a:solidFill>
                          <a:latin typeface="Arial" panose="020B0604020202020204" pitchFamily="34" charset="0"/>
                          <a:cs typeface="Arial" panose="020B0604020202020204" pitchFamily="34" charset="0"/>
                        </a:rPr>
                        <a:t>Do yoga in the space you are using for your retreat, if possible, or if it’s a nice day you can install your carpet outside, or go to a yoga studio. Clear your mind and relax, you had a long day of writing.</a:t>
                      </a:r>
                      <a:endParaRPr lang="en-US" sz="1400" dirty="0">
                        <a:solidFill>
                          <a:srgbClr val="FFF8EE"/>
                        </a:solidFill>
                        <a:latin typeface="Arial" panose="020B0604020202020204" pitchFamily="34" charset="0"/>
                        <a:cs typeface="Arial" panose="020B0604020202020204" pitchFamily="34" charset="0"/>
                      </a:endParaRPr>
                    </a:p>
                  </a:txBody>
                  <a:tcPr marL="123825" marR="123825" marT="123825" marB="123825" anchor="ctr">
                    <a:lnL w="0" cap="flat" cmpd="sng" algn="ctr">
                      <a:solidFill>
                        <a:srgbClr val="FFFFFF"/>
                      </a:solidFill>
                      <a:prstDash val="solid"/>
                      <a:round/>
                      <a:headEnd type="none" w="med" len="med"/>
                      <a:tailEnd type="none" w="med" len="med"/>
                    </a:lnL>
                    <a:lnR w="12700" cap="flat" cmpd="sng" algn="ctr">
                      <a:solidFill>
                        <a:srgbClr val="FFF8EE"/>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extLst>
                  <a:ext uri="{0D108BD9-81ED-4DB2-BD59-A6C34878D82A}">
                    <a16:rowId xmlns:a16="http://schemas.microsoft.com/office/drawing/2014/main" val="10003"/>
                  </a:ext>
                </a:extLst>
              </a:tr>
              <a:tr h="1531873">
                <a:tc>
                  <a:txBody>
                    <a:bodyPr/>
                    <a:lstStyle/>
                    <a:p>
                      <a:pPr algn="ctr">
                        <a:lnSpc>
                          <a:spcPts val="2556"/>
                        </a:lnSpc>
                        <a:defRPr/>
                      </a:pPr>
                      <a:r>
                        <a:rPr lang="en-US" sz="2400" b="1">
                          <a:solidFill>
                            <a:srgbClr val="FFF8EE"/>
                          </a:solidFill>
                          <a:latin typeface="Arial" panose="020B0604020202020204" pitchFamily="34" charset="0"/>
                          <a:cs typeface="Arial" panose="020B0604020202020204" pitchFamily="34" charset="0"/>
                        </a:rPr>
                        <a:t>5pm to 6pm</a:t>
                      </a:r>
                      <a:endParaRPr lang="en-US" sz="1400" b="1">
                        <a:solidFill>
                          <a:srgbClr val="FFF8EE"/>
                        </a:solidFill>
                        <a:latin typeface="Arial" panose="020B0604020202020204" pitchFamily="34" charset="0"/>
                        <a:cs typeface="Arial" panose="020B0604020202020204" pitchFamily="34" charset="0"/>
                      </a:endParaRPr>
                    </a:p>
                  </a:txBody>
                  <a:tcPr marL="123825" marR="123825" marT="123825" marB="123825" anchor="ctr">
                    <a:lnL w="12700" cap="flat" cmpd="sng" algn="ctr">
                      <a:solidFill>
                        <a:srgbClr val="FFF8EE"/>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algn="ctr">
                        <a:lnSpc>
                          <a:spcPts val="2556"/>
                        </a:lnSpc>
                        <a:defRPr/>
                      </a:pPr>
                      <a:r>
                        <a:rPr lang="en-US" sz="2400" b="1" dirty="0">
                          <a:solidFill>
                            <a:srgbClr val="FFF8EE"/>
                          </a:solidFill>
                          <a:latin typeface="Arial" panose="020B0604020202020204" pitchFamily="34" charset="0"/>
                          <a:cs typeface="Arial" panose="020B0604020202020204" pitchFamily="34" charset="0"/>
                        </a:rPr>
                        <a:t>Write</a:t>
                      </a:r>
                      <a:endParaRPr lang="en-US" sz="1400" b="1" dirty="0">
                        <a:solidFill>
                          <a:srgbClr val="FFF8EE"/>
                        </a:solidFill>
                        <a:latin typeface="Arial" panose="020B0604020202020204" pitchFamily="34" charset="0"/>
                        <a:cs typeface="Arial" panose="020B0604020202020204" pitchFamily="34" charset="0"/>
                      </a:endParaRPr>
                    </a:p>
                  </a:txBody>
                  <a:tcPr marL="123825" marR="123825" marT="123825" marB="12382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tc>
                  <a:txBody>
                    <a:bodyPr/>
                    <a:lstStyle/>
                    <a:p>
                      <a:pPr algn="l">
                        <a:lnSpc>
                          <a:spcPts val="2556"/>
                        </a:lnSpc>
                        <a:defRPr/>
                      </a:pPr>
                      <a:r>
                        <a:rPr lang="en-US" sz="2400" dirty="0">
                          <a:solidFill>
                            <a:srgbClr val="FFF8EE"/>
                          </a:solidFill>
                          <a:latin typeface="Arial" panose="020B0604020202020204" pitchFamily="34" charset="0"/>
                          <a:cs typeface="Arial" panose="020B0604020202020204" pitchFamily="34" charset="0"/>
                        </a:rPr>
                        <a:t>Use this last hour to finalize what you started.</a:t>
                      </a:r>
                      <a:endParaRPr lang="en-US" sz="1400" dirty="0">
                        <a:solidFill>
                          <a:srgbClr val="FFF8EE"/>
                        </a:solidFill>
                        <a:latin typeface="Arial" panose="020B0604020202020204" pitchFamily="34" charset="0"/>
                        <a:cs typeface="Arial" panose="020B0604020202020204" pitchFamily="34" charset="0"/>
                      </a:endParaRPr>
                    </a:p>
                    <a:p>
                      <a:pPr algn="l">
                        <a:lnSpc>
                          <a:spcPts val="2556"/>
                        </a:lnSpc>
                      </a:pPr>
                      <a:r>
                        <a:rPr lang="en-US" sz="2400" dirty="0">
                          <a:solidFill>
                            <a:srgbClr val="FFF8EE"/>
                          </a:solidFill>
                          <a:latin typeface="Arial" panose="020B0604020202020204" pitchFamily="34" charset="0"/>
                          <a:cs typeface="Arial" panose="020B0604020202020204" pitchFamily="34" charset="0"/>
                        </a:rPr>
                        <a:t>Remember your initial objective/goal, if the end is near, finish it, if it’s not, it’s ok, you've still accomplished a lot.</a:t>
                      </a:r>
                    </a:p>
                  </a:txBody>
                  <a:tcPr marL="123825" marR="123825" marT="123825" marB="123825" anchor="ctr">
                    <a:lnL w="0" cap="flat" cmpd="sng" algn="ctr">
                      <a:solidFill>
                        <a:srgbClr val="FFFFFF"/>
                      </a:solidFill>
                      <a:prstDash val="solid"/>
                      <a:round/>
                      <a:headEnd type="none" w="med" len="med"/>
                      <a:tailEnd type="none" w="med" len="med"/>
                    </a:lnL>
                    <a:lnR w="12700" cap="flat" cmpd="sng" algn="ctr">
                      <a:solidFill>
                        <a:srgbClr val="FFF8EE"/>
                      </a:solidFill>
                      <a:prstDash val="solid"/>
                      <a:round/>
                      <a:headEnd type="none" w="med" len="med"/>
                      <a:tailEnd type="none" w="med" len="med"/>
                    </a:lnR>
                    <a:lnT w="12700" cap="flat" cmpd="sng" algn="ctr">
                      <a:solidFill>
                        <a:srgbClr val="FFF8EE"/>
                      </a:solidFill>
                      <a:prstDash val="solid"/>
                      <a:round/>
                      <a:headEnd type="none" w="med" len="med"/>
                      <a:tailEnd type="none" w="med" len="med"/>
                    </a:lnT>
                    <a:lnB w="12700" cap="flat" cmpd="sng" algn="ctr">
                      <a:solidFill>
                        <a:srgbClr val="FFF8EE"/>
                      </a:solidFill>
                      <a:prstDash val="solid"/>
                      <a:round/>
                      <a:headEnd type="none" w="med" len="med"/>
                      <a:tailEnd type="none" w="med" len="med"/>
                    </a:lnB>
                    <a:solidFill>
                      <a:srgbClr val="470808"/>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76039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70808"/>
        </a:solidFill>
        <a:effectLst/>
      </p:bgPr>
    </p:bg>
    <p:spTree>
      <p:nvGrpSpPr>
        <p:cNvPr id="1" name=""/>
        <p:cNvGrpSpPr/>
        <p:nvPr/>
      </p:nvGrpSpPr>
      <p:grpSpPr>
        <a:xfrm>
          <a:off x="0" y="0"/>
          <a:ext cx="0" cy="0"/>
          <a:chOff x="0" y="0"/>
          <a:chExt cx="0" cy="0"/>
        </a:xfrm>
      </p:grpSpPr>
      <p:sp>
        <p:nvSpPr>
          <p:cNvPr id="2" name="TextBox 2"/>
          <p:cNvSpPr txBox="1"/>
          <p:nvPr/>
        </p:nvSpPr>
        <p:spPr>
          <a:xfrm>
            <a:off x="2277276" y="4619625"/>
            <a:ext cx="8547566" cy="1273297"/>
          </a:xfrm>
          <a:prstGeom prst="rect">
            <a:avLst/>
          </a:prstGeom>
        </p:spPr>
        <p:txBody>
          <a:bodyPr lIns="0" tIns="0" rIns="0" bIns="0" rtlCol="0" anchor="t">
            <a:spAutoFit/>
          </a:bodyPr>
          <a:lstStyle/>
          <a:p>
            <a:pPr marL="0" lvl="0" indent="0" algn="l">
              <a:lnSpc>
                <a:spcPts val="9900"/>
              </a:lnSpc>
              <a:spcBef>
                <a:spcPct val="0"/>
              </a:spcBef>
            </a:pPr>
            <a:r>
              <a:rPr lang="en-US" sz="11000" u="none" strike="noStrike" spc="-440" dirty="0">
                <a:solidFill>
                  <a:srgbClr val="FFF8EE"/>
                </a:solidFill>
                <a:latin typeface="Arial" panose="020B0604020202020204" pitchFamily="34" charset="0"/>
                <a:cs typeface="Arial" panose="020B0604020202020204" pitchFamily="34" charset="0"/>
              </a:rPr>
              <a:t>Enjoy!</a:t>
            </a:r>
          </a:p>
        </p:txBody>
      </p:sp>
      <p:sp>
        <p:nvSpPr>
          <p:cNvPr id="8" name="Freeform 3">
            <a:extLst>
              <a:ext uri="{FF2B5EF4-FFF2-40B4-BE49-F238E27FC236}">
                <a16:creationId xmlns:a16="http://schemas.microsoft.com/office/drawing/2014/main" id="{F02291DB-3F2A-FF88-9C34-E4718A552C6D}"/>
              </a:ext>
            </a:extLst>
          </p:cNvPr>
          <p:cNvSpPr/>
          <p:nvPr/>
        </p:nvSpPr>
        <p:spPr>
          <a:xfrm rot="-10800000">
            <a:off x="14690626" y="1655917"/>
            <a:ext cx="1461230" cy="1461230"/>
          </a:xfrm>
          <a:custGeom>
            <a:avLst/>
            <a:gdLst/>
            <a:ahLst/>
            <a:cxnLst/>
            <a:rect l="l" t="t" r="r" b="b"/>
            <a:pathLst>
              <a:path w="1461230" h="1461230">
                <a:moveTo>
                  <a:pt x="0" y="0"/>
                </a:moveTo>
                <a:lnTo>
                  <a:pt x="1461230" y="0"/>
                </a:lnTo>
                <a:lnTo>
                  <a:pt x="1461230" y="1461230"/>
                </a:lnTo>
                <a:lnTo>
                  <a:pt x="0" y="14612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CA"/>
          </a:p>
        </p:txBody>
      </p:sp>
      <p:sp>
        <p:nvSpPr>
          <p:cNvPr id="9" name="Freeform 4">
            <a:extLst>
              <a:ext uri="{FF2B5EF4-FFF2-40B4-BE49-F238E27FC236}">
                <a16:creationId xmlns:a16="http://schemas.microsoft.com/office/drawing/2014/main" id="{A9191AA6-07B0-0928-E119-53E25CCD9667}"/>
              </a:ext>
            </a:extLst>
          </p:cNvPr>
          <p:cNvSpPr/>
          <p:nvPr/>
        </p:nvSpPr>
        <p:spPr>
          <a:xfrm rot="-10800000">
            <a:off x="12580043" y="4772811"/>
            <a:ext cx="3865884" cy="1932942"/>
          </a:xfrm>
          <a:custGeom>
            <a:avLst/>
            <a:gdLst/>
            <a:ahLst/>
            <a:cxnLst/>
            <a:rect l="l" t="t" r="r" b="b"/>
            <a:pathLst>
              <a:path w="3865884" h="1932942">
                <a:moveTo>
                  <a:pt x="0" y="0"/>
                </a:moveTo>
                <a:lnTo>
                  <a:pt x="3865884" y="0"/>
                </a:lnTo>
                <a:lnTo>
                  <a:pt x="3865884" y="1932942"/>
                </a:lnTo>
                <a:lnTo>
                  <a:pt x="0" y="1932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CA"/>
          </a:p>
        </p:txBody>
      </p:sp>
      <p:sp>
        <p:nvSpPr>
          <p:cNvPr id="10" name="Freeform 5">
            <a:extLst>
              <a:ext uri="{FF2B5EF4-FFF2-40B4-BE49-F238E27FC236}">
                <a16:creationId xmlns:a16="http://schemas.microsoft.com/office/drawing/2014/main" id="{2D6FDAE3-88D1-F599-32E2-B165746A454B}"/>
              </a:ext>
            </a:extLst>
          </p:cNvPr>
          <p:cNvSpPr/>
          <p:nvPr/>
        </p:nvSpPr>
        <p:spPr>
          <a:xfrm rot="-10800000">
            <a:off x="12580043" y="6698141"/>
            <a:ext cx="3865884" cy="1932942"/>
          </a:xfrm>
          <a:custGeom>
            <a:avLst/>
            <a:gdLst/>
            <a:ahLst/>
            <a:cxnLst/>
            <a:rect l="l" t="t" r="r" b="b"/>
            <a:pathLst>
              <a:path w="3865884" h="1932942">
                <a:moveTo>
                  <a:pt x="0" y="0"/>
                </a:moveTo>
                <a:lnTo>
                  <a:pt x="3865884" y="0"/>
                </a:lnTo>
                <a:lnTo>
                  <a:pt x="3865884" y="1932942"/>
                </a:lnTo>
                <a:lnTo>
                  <a:pt x="0" y="1932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CA"/>
          </a:p>
        </p:txBody>
      </p:sp>
      <p:sp>
        <p:nvSpPr>
          <p:cNvPr id="11" name="Freeform 6">
            <a:extLst>
              <a:ext uri="{FF2B5EF4-FFF2-40B4-BE49-F238E27FC236}">
                <a16:creationId xmlns:a16="http://schemas.microsoft.com/office/drawing/2014/main" id="{60D2ACE6-215F-5C95-25EB-2A8B15B82F49}"/>
              </a:ext>
            </a:extLst>
          </p:cNvPr>
          <p:cNvSpPr/>
          <p:nvPr/>
        </p:nvSpPr>
        <p:spPr>
          <a:xfrm rot="-8515644">
            <a:off x="11807343" y="2642248"/>
            <a:ext cx="3865884" cy="1932942"/>
          </a:xfrm>
          <a:custGeom>
            <a:avLst/>
            <a:gdLst/>
            <a:ahLst/>
            <a:cxnLst/>
            <a:rect l="l" t="t" r="r" b="b"/>
            <a:pathLst>
              <a:path w="3865884" h="1932942">
                <a:moveTo>
                  <a:pt x="0" y="0"/>
                </a:moveTo>
                <a:lnTo>
                  <a:pt x="3865884" y="0"/>
                </a:lnTo>
                <a:lnTo>
                  <a:pt x="3865884" y="1932942"/>
                </a:lnTo>
                <a:lnTo>
                  <a:pt x="0" y="1932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CA"/>
          </a:p>
        </p:txBody>
      </p:sp>
      <p:sp>
        <p:nvSpPr>
          <p:cNvPr id="12" name="AutoShape 7">
            <a:extLst>
              <a:ext uri="{FF2B5EF4-FFF2-40B4-BE49-F238E27FC236}">
                <a16:creationId xmlns:a16="http://schemas.microsoft.com/office/drawing/2014/main" id="{058D02A8-E8EE-6DA9-1F96-9827325483D9}"/>
              </a:ext>
            </a:extLst>
          </p:cNvPr>
          <p:cNvSpPr/>
          <p:nvPr/>
        </p:nvSpPr>
        <p:spPr>
          <a:xfrm flipV="1">
            <a:off x="14557276" y="-870706"/>
            <a:ext cx="0" cy="11687844"/>
          </a:xfrm>
          <a:prstGeom prst="line">
            <a:avLst/>
          </a:prstGeom>
          <a:ln w="285750" cap="flat">
            <a:solidFill>
              <a:srgbClr val="FFF8EE"/>
            </a:solidFill>
            <a:prstDash val="solid"/>
            <a:headEnd type="none" w="sm" len="sm"/>
            <a:tailEnd type="none" w="sm" len="sm"/>
          </a:ln>
        </p:spPr>
        <p:txBody>
          <a:bodyPr/>
          <a:lstStyle/>
          <a:p>
            <a:endParaRPr lang="fr-CA"/>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IY Writing Retreat Template – Présentation" id="{80550792-66C0-4B4F-8FC3-DC01ACFEAA99}" vid="{E13F25B6-9F79-6F4F-A397-053E2674225B}"/>
    </a:ext>
  </a:extLst>
</a:theme>
</file>

<file path=docProps/app.xml><?xml version="1.0" encoding="utf-8"?>
<Properties xmlns="http://schemas.openxmlformats.org/officeDocument/2006/extended-properties" xmlns:vt="http://schemas.openxmlformats.org/officeDocument/2006/docPropsVTypes">
  <Template/>
  <TotalTime>36</TotalTime>
  <Words>809</Words>
  <Application>Microsoft Macintosh PowerPoint</Application>
  <PresentationFormat>Custom</PresentationFormat>
  <Paragraphs>64</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Aileron Bold</vt:lpstr>
      <vt:lpstr>Arial</vt:lpstr>
      <vt:lpstr>Open Sauce Bold</vt:lpstr>
      <vt:lpstr>Times New Roman</vt:lpstr>
      <vt:lpstr>Open Sauce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DIY Writing Retreat Template – Présentation</dc:title>
  <cp:lastModifiedBy>Clara Verrier-Beauchesne</cp:lastModifiedBy>
  <cp:revision>8</cp:revision>
  <dcterms:created xsi:type="dcterms:W3CDTF">2006-08-16T00:00:00Z</dcterms:created>
  <dcterms:modified xsi:type="dcterms:W3CDTF">2024-08-08T19:51:06Z</dcterms:modified>
  <dc:identifier>DAF8gYqRydI</dc:identifier>
</cp:coreProperties>
</file>